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26" r:id="rId1"/>
  </p:sldMasterIdLst>
  <p:notesMasterIdLst>
    <p:notesMasterId r:id="rId23"/>
  </p:notesMasterIdLst>
  <p:sldIdLst>
    <p:sldId id="256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950"/>
    <a:srgbClr val="B7ECB9"/>
    <a:srgbClr val="E59F9E"/>
    <a:srgbClr val="7F2704"/>
    <a:srgbClr val="99CCFF"/>
    <a:srgbClr val="33ED37"/>
    <a:srgbClr val="5FC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3C9C6-3AD9-4C9C-971D-3A4780F84C3F}" v="1" dt="2022-12-19T07:25:28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3"/>
    <p:restoredTop sz="93883" autoAdjust="0"/>
  </p:normalViewPr>
  <p:slideViewPr>
    <p:cSldViewPr snapToGrid="0" snapToObjects="1">
      <p:cViewPr varScale="1">
        <p:scale>
          <a:sx n="102" d="100"/>
          <a:sy n="102" d="100"/>
        </p:scale>
        <p:origin x="7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Enríquez Manilla" userId="db265ebd-ba9b-4b00-990b-9f2fa7213359" providerId="ADAL" clId="{54D3C9C6-3AD9-4C9C-971D-3A4780F84C3F}"/>
    <pc:docChg chg="custSel modSld">
      <pc:chgData name="Alicia Enríquez Manilla" userId="db265ebd-ba9b-4b00-990b-9f2fa7213359" providerId="ADAL" clId="{54D3C9C6-3AD9-4C9C-971D-3A4780F84C3F}" dt="2022-12-19T07:25:35.439" v="7" actId="1076"/>
      <pc:docMkLst>
        <pc:docMk/>
      </pc:docMkLst>
      <pc:sldChg chg="addSp delSp modSp mod">
        <pc:chgData name="Alicia Enríquez Manilla" userId="db265ebd-ba9b-4b00-990b-9f2fa7213359" providerId="ADAL" clId="{54D3C9C6-3AD9-4C9C-971D-3A4780F84C3F}" dt="2022-12-19T07:25:35.439" v="7" actId="1076"/>
        <pc:sldMkLst>
          <pc:docMk/>
          <pc:sldMk cId="113608744" sldId="256"/>
        </pc:sldMkLst>
        <pc:picChg chg="add mod">
          <ac:chgData name="Alicia Enríquez Manilla" userId="db265ebd-ba9b-4b00-990b-9f2fa7213359" providerId="ADAL" clId="{54D3C9C6-3AD9-4C9C-971D-3A4780F84C3F}" dt="2022-12-19T07:25:35.439" v="7" actId="1076"/>
          <ac:picMkLst>
            <pc:docMk/>
            <pc:sldMk cId="113608744" sldId="256"/>
            <ac:picMk id="5" creationId="{F9C539FD-79D5-17E3-8B58-FF9DFED65E83}"/>
          </ac:picMkLst>
        </pc:picChg>
        <pc:picChg chg="del">
          <ac:chgData name="Alicia Enríquez Manilla" userId="db265ebd-ba9b-4b00-990b-9f2fa7213359" providerId="ADAL" clId="{54D3C9C6-3AD9-4C9C-971D-3A4780F84C3F}" dt="2022-12-19T07:25:06.692" v="0" actId="478"/>
          <ac:picMkLst>
            <pc:docMk/>
            <pc:sldMk cId="113608744" sldId="256"/>
            <ac:picMk id="9" creationId="{7AC5F7E1-9BBD-1C40-9255-093CFE763F6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dels\PLANET%20-%20Copy%20july%202021\trade%20data\Index15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dels\PLANET%20-%20Copy%20july%202021\planet\PEP_results%20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dels\PLANET%20-%20Copy%20july%202021\trade%20data\Index15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dels\PLANET%20-%20Copy%20july%202021\docs\LL2\LL2%20data%20nov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dels\PLANET%20-%20Copy%20july%202021\docs\LL2\LL2%20data%20nov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dels\PLANET%20-%20Copy%20july%202021\planet\PEP_results%20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dels\PLANET%20-%20Copy%20july%202021\planet\Emissions_resul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dels\PLANET%20-%20Copy%20july%202021\planet\Emissions_resul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Sheet1!$E$4</c:f>
              <c:strCache>
                <c:ptCount val="1"/>
                <c:pt idx="0">
                  <c:v>Westbound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Sheet1!$D$5:$D$9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Sheet1!$E$5:$E$9</c:f>
              <c:numCache>
                <c:formatCode>_ * #,##0_ ;_ * \-#,##0_ ;_ * "-"??_ ;_ @_ </c:formatCode>
                <c:ptCount val="5"/>
                <c:pt idx="0">
                  <c:v>111754</c:v>
                </c:pt>
                <c:pt idx="1">
                  <c:v>167064</c:v>
                </c:pt>
                <c:pt idx="2">
                  <c:v>191449</c:v>
                </c:pt>
                <c:pt idx="3">
                  <c:v>334883</c:v>
                </c:pt>
                <c:pt idx="4">
                  <c:v>409458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8-2C40-8179-6CA4CB05D3D6}"/>
            </c:ext>
          </c:extLst>
        </c:ser>
        <c:ser>
          <c:idx val="1"/>
          <c:order val="1"/>
          <c:tx>
            <c:strRef>
              <c:f>Sheet1!$F$4</c:f>
              <c:strCache>
                <c:ptCount val="1"/>
                <c:pt idx="0">
                  <c:v>Eastbound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Sheet1!$D$5:$D$9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Sheet1!$F$5:$F$9</c:f>
              <c:numCache>
                <c:formatCode>_ * #,##0_ ;_ * \-#,##0_ ;_ * "-"??_ ;_ @_ </c:formatCode>
                <c:ptCount val="5"/>
                <c:pt idx="0">
                  <c:v>63348</c:v>
                </c:pt>
                <c:pt idx="1">
                  <c:v>121731</c:v>
                </c:pt>
                <c:pt idx="2">
                  <c:v>111176</c:v>
                </c:pt>
                <c:pt idx="3">
                  <c:v>155352</c:v>
                </c:pt>
                <c:pt idx="4">
                  <c:v>208722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8-2C40-8179-6CA4CB05D3D6}"/>
            </c:ext>
          </c:extLst>
        </c:ser>
        <c:ser>
          <c:idx val="2"/>
          <c:order val="2"/>
          <c:tx>
            <c:strRef>
              <c:f>Sheet1!$G$4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Sheet1!$D$5:$D$9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Sheet1!$G$5:$G$9</c:f>
              <c:numCache>
                <c:formatCode>_ * #,##0_ ;_ * \-#,##0_ ;_ * "-"??_ ;_ @_ </c:formatCode>
                <c:ptCount val="5"/>
                <c:pt idx="0">
                  <c:v>175102</c:v>
                </c:pt>
                <c:pt idx="1">
                  <c:v>288795</c:v>
                </c:pt>
                <c:pt idx="2">
                  <c:v>302625</c:v>
                </c:pt>
                <c:pt idx="3">
                  <c:v>490235</c:v>
                </c:pt>
                <c:pt idx="4">
                  <c:v>618180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D8-2C40-8179-6CA4CB05D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7249880"/>
        <c:axId val="797250664"/>
      </c:barChart>
      <c:catAx>
        <c:axId val="797249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250664"/>
        <c:crosses val="autoZero"/>
        <c:auto val="1"/>
        <c:lblAlgn val="ctr"/>
        <c:lblOffset val="100"/>
        <c:noMultiLvlLbl val="0"/>
      </c:catAx>
      <c:valAx>
        <c:axId val="797250664"/>
        <c:scaling>
          <c:orientation val="minMax"/>
          <c:max val="70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out"/>
        <c:minorTickMark val="none"/>
        <c:tickLblPos val="nextTo"/>
        <c:crossAx val="797249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47-5449-919F-86D2F32BEA0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47-5449-919F-86D2F32BEA0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47-5449-919F-86D2F32BEA0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47-5449-919F-86D2F32BEA0B}"/>
              </c:ext>
            </c:extLst>
          </c:dPt>
          <c:cat>
            <c:strRef>
              <c:f>Sheet1!$B$2:$B$10</c:f>
              <c:strCache>
                <c:ptCount val="9"/>
                <c:pt idx="0">
                  <c:v>Tilburg RT</c:v>
                </c:pt>
                <c:pt idx="1">
                  <c:v>Liege RT</c:v>
                </c:pt>
                <c:pt idx="2">
                  <c:v>Madrid RT</c:v>
                </c:pt>
                <c:pt idx="3">
                  <c:v>Hamburg RT</c:v>
                </c:pt>
                <c:pt idx="4">
                  <c:v>Duisburg RT</c:v>
                </c:pt>
                <c:pt idx="5">
                  <c:v>Lodz RT</c:v>
                </c:pt>
                <c:pt idx="6">
                  <c:v>Gent RT</c:v>
                </c:pt>
                <c:pt idx="7">
                  <c:v>Malaszewicze RT</c:v>
                </c:pt>
                <c:pt idx="8">
                  <c:v>Helsinki RT</c:v>
                </c:pt>
              </c:strCache>
            </c:strRef>
          </c:cat>
          <c:val>
            <c:numRef>
              <c:f>Sheet1!$E$2:$E$10</c:f>
              <c:numCache>
                <c:formatCode>_ * #,##0_ ;_ * \-#,##0_ ;_ * "-"??_ ;_ @_ </c:formatCode>
                <c:ptCount val="9"/>
                <c:pt idx="0">
                  <c:v>19934.5942957117</c:v>
                </c:pt>
                <c:pt idx="1">
                  <c:v>6652.7724597378401</c:v>
                </c:pt>
                <c:pt idx="2">
                  <c:v>4417.3284771700901</c:v>
                </c:pt>
                <c:pt idx="3">
                  <c:v>51513.540608018397</c:v>
                </c:pt>
                <c:pt idx="4">
                  <c:v>51155.041378182599</c:v>
                </c:pt>
                <c:pt idx="5">
                  <c:v>25514.999924116</c:v>
                </c:pt>
                <c:pt idx="6">
                  <c:v>9899.6479987007006</c:v>
                </c:pt>
                <c:pt idx="7">
                  <c:v>46272.389526165702</c:v>
                </c:pt>
                <c:pt idx="8">
                  <c:v>3284.0803169431902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47-5449-919F-86D2F32BE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97249488"/>
        <c:axId val="797251056"/>
      </c:barChart>
      <c:catAx>
        <c:axId val="79724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251056"/>
        <c:crosses val="autoZero"/>
        <c:auto val="1"/>
        <c:lblAlgn val="ctr"/>
        <c:lblOffset val="100"/>
        <c:noMultiLvlLbl val="0"/>
      </c:catAx>
      <c:valAx>
        <c:axId val="797251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TEU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24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'2022'!$P$16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'2022'!$Q$3:$Y$3</c:f>
              <c:strCache>
                <c:ptCount val="9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'2022'!$Q$16:$Y$16</c:f>
              <c:numCache>
                <c:formatCode>_ * #,##0_ ;_ * \-#,##0_ ;_ * "-"??_ ;_ @_ </c:formatCode>
                <c:ptCount val="9"/>
                <c:pt idx="0">
                  <c:v>30108</c:v>
                </c:pt>
                <c:pt idx="1">
                  <c:v>26096</c:v>
                </c:pt>
                <c:pt idx="2">
                  <c:v>26180</c:v>
                </c:pt>
                <c:pt idx="3">
                  <c:v>15430</c:v>
                </c:pt>
                <c:pt idx="4">
                  <c:v>21356</c:v>
                </c:pt>
                <c:pt idx="5">
                  <c:v>24694</c:v>
                </c:pt>
                <c:pt idx="6">
                  <c:v>25122</c:v>
                </c:pt>
                <c:pt idx="7">
                  <c:v>28040</c:v>
                </c:pt>
                <c:pt idx="8">
                  <c:v>23810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9-0B45-8B25-017E50708CD8}"/>
            </c:ext>
          </c:extLst>
        </c:ser>
        <c:ser>
          <c:idx val="1"/>
          <c:order val="1"/>
          <c:tx>
            <c:strRef>
              <c:f>'2022'!$P$17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'2022'!$Q$3:$Y$3</c:f>
              <c:strCache>
                <c:ptCount val="9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'2022'!$Q$17:$Y$17</c:f>
              <c:numCache>
                <c:formatCode>_ * #,##0_ ;_ * \-#,##0_ ;_ * "-"??_ ;_ @_ </c:formatCode>
                <c:ptCount val="9"/>
                <c:pt idx="0">
                  <c:v>30170</c:v>
                </c:pt>
                <c:pt idx="1">
                  <c:v>26164</c:v>
                </c:pt>
                <c:pt idx="2">
                  <c:v>26324</c:v>
                </c:pt>
                <c:pt idx="3">
                  <c:v>14938</c:v>
                </c:pt>
                <c:pt idx="4">
                  <c:v>20206</c:v>
                </c:pt>
                <c:pt idx="5">
                  <c:v>23958</c:v>
                </c:pt>
                <c:pt idx="6">
                  <c:v>24312</c:v>
                </c:pt>
                <c:pt idx="7">
                  <c:v>27950</c:v>
                </c:pt>
                <c:pt idx="8">
                  <c:v>22200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9-0B45-8B25-017E50708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97251448"/>
        <c:axId val="797251840"/>
        <c:extLst/>
      </c:barChart>
      <c:catAx>
        <c:axId val="797251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251840"/>
        <c:crosses val="autoZero"/>
        <c:auto val="1"/>
        <c:lblAlgn val="ctr"/>
        <c:lblOffset val="100"/>
        <c:noMultiLvlLbl val="0"/>
      </c:catAx>
      <c:valAx>
        <c:axId val="797251840"/>
        <c:scaling>
          <c:orientation val="minMax"/>
          <c:max val="4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out"/>
        <c:minorTickMark val="none"/>
        <c:tickLblPos val="nextTo"/>
        <c:crossAx val="797251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Sheet2!$H$36</c:f>
              <c:strCache>
                <c:ptCount val="1"/>
                <c:pt idx="0">
                  <c:v>Sea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Sheet2!$I$34:$K$34</c:f>
              <c:strCache>
                <c:ptCount val="3"/>
                <c:pt idx="0">
                  <c:v>2019</c:v>
                </c:pt>
                <c:pt idx="1">
                  <c:v>2030</c:v>
                </c:pt>
                <c:pt idx="2">
                  <c:v>2050</c:v>
                </c:pt>
              </c:strCache>
            </c:strRef>
          </c:cat>
          <c:val>
            <c:numRef>
              <c:f>Sheet2!$I$36:$K$36</c:f>
              <c:numCache>
                <c:formatCode>_(* #,##0.00_);_(* \(#,##0.00\);_(* "-"??_);_(@_)</c:formatCode>
                <c:ptCount val="3"/>
                <c:pt idx="0">
                  <c:v>7.4945569376169603</c:v>
                </c:pt>
                <c:pt idx="1">
                  <c:v>10.534502980366739</c:v>
                </c:pt>
                <c:pt idx="2">
                  <c:v>15.246417612656462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7-C546-877B-E9CB79C041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7248312"/>
        <c:axId val="7982841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Sheet2!$H$35</c15:sqref>
                        </c15:formulaRef>
                      </c:ext>
                    </c:extLst>
                    <c:strCache>
                      <c:ptCount val="1"/>
                      <c:pt idx="0">
                        <c:v>Rail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Sheet2!$I$34:$K$34</c15:sqref>
                        </c15:formulaRef>
                      </c:ext>
                    </c:extLst>
                    <c:strCache>
                      <c:ptCount val="3"/>
                      <c:pt idx="0">
                        <c:v>2019</c:v>
                      </c:pt>
                      <c:pt idx="1">
                        <c:v>2030</c:v>
                      </c:pt>
                      <c:pt idx="2">
                        <c:v>2050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Sheet2!$I$35:$K$35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0.2186413882316989</c:v>
                      </c:pt>
                      <c:pt idx="1">
                        <c:v>1.0969285801424724</c:v>
                      </c:pt>
                      <c:pt idx="2">
                        <c:v>1.5524803235570883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447-C546-877B-E9CB79C041A4}"/>
                  </c:ext>
                </c:extLst>
              </c15:ser>
            </c15:filteredBarSeries>
          </c:ext>
        </c:extLst>
      </c:barChart>
      <c:catAx>
        <c:axId val="79724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284144"/>
        <c:crosses val="autoZero"/>
        <c:auto val="1"/>
        <c:lblAlgn val="ctr"/>
        <c:lblOffset val="100"/>
        <c:noMultiLvlLbl val="0"/>
      </c:catAx>
      <c:valAx>
        <c:axId val="798284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797248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Sheet2!$H$35</c:f>
              <c:strCache>
                <c:ptCount val="1"/>
                <c:pt idx="0">
                  <c:v>Rail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Sheet2!$I$34:$K$34</c:f>
              <c:strCache>
                <c:ptCount val="3"/>
                <c:pt idx="0">
                  <c:v>2019</c:v>
                </c:pt>
                <c:pt idx="1">
                  <c:v>2030</c:v>
                </c:pt>
                <c:pt idx="2">
                  <c:v>2050</c:v>
                </c:pt>
              </c:strCache>
            </c:strRef>
          </c:cat>
          <c:val>
            <c:numRef>
              <c:f>Sheet2!$I$35:$K$35</c:f>
              <c:numCache>
                <c:formatCode>_(* #,##0.00_);_(* \(#,##0.00\);_(* "-"??_);_(@_)</c:formatCode>
                <c:ptCount val="3"/>
                <c:pt idx="0">
                  <c:v>0.2186413882316989</c:v>
                </c:pt>
                <c:pt idx="1">
                  <c:v>1.0969285801424724</c:v>
                </c:pt>
                <c:pt idx="2">
                  <c:v>1.5524803235570883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5-B246-A1E8-DBA72D63EC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8281792"/>
        <c:axId val="7982821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Sheet2!$H$36</c15:sqref>
                        </c15:formulaRef>
                      </c:ext>
                    </c:extLst>
                    <c:strCache>
                      <c:ptCount val="1"/>
                      <c:pt idx="0">
                        <c:v>Sea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Sheet2!$I$34:$K$34</c15:sqref>
                        </c15:formulaRef>
                      </c:ext>
                    </c:extLst>
                    <c:strCache>
                      <c:ptCount val="3"/>
                      <c:pt idx="0">
                        <c:v>2019</c:v>
                      </c:pt>
                      <c:pt idx="1">
                        <c:v>2030</c:v>
                      </c:pt>
                      <c:pt idx="2">
                        <c:v>2050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Sheet2!$I$36:$K$36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7.4945569376169603</c:v>
                      </c:pt>
                      <c:pt idx="1">
                        <c:v>10.534502980366739</c:v>
                      </c:pt>
                      <c:pt idx="2">
                        <c:v>15.246417612656462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AC5-B246-A1E8-DBA72D63EC5B}"/>
                  </c:ext>
                </c:extLst>
              </c15:ser>
            </c15:filteredBarSeries>
          </c:ext>
        </c:extLst>
      </c:barChart>
      <c:catAx>
        <c:axId val="79828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282184"/>
        <c:crosses val="autoZero"/>
        <c:auto val="1"/>
        <c:lblAlgn val="ctr"/>
        <c:lblOffset val="100"/>
        <c:noMultiLvlLbl val="0"/>
      </c:catAx>
      <c:valAx>
        <c:axId val="798282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79828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TEU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Sheet1!$B$2:$D$21</c:f>
              <c:strCache>
                <c:ptCount val="5"/>
                <c:pt idx="0">
                  <c:v>Tilburg RT</c:v>
                </c:pt>
                <c:pt idx="1">
                  <c:v>Liege RT</c:v>
                </c:pt>
                <c:pt idx="2">
                  <c:v>Duisburg RT</c:v>
                </c:pt>
                <c:pt idx="3">
                  <c:v>Gent RT</c:v>
                </c:pt>
                <c:pt idx="4">
                  <c:v>Milan RT</c:v>
                </c:pt>
              </c:strCache>
              <c:extLst/>
            </c:strRef>
          </c:cat>
          <c:val>
            <c:numRef>
              <c:f>Sheet1!$E$2:$E$21</c:f>
              <c:numCache>
                <c:formatCode>_ * #,##0_ ;_ * \-#,##0_ ;_ * "-"??_ ;_ @_ </c:formatCode>
                <c:ptCount val="5"/>
                <c:pt idx="0">
                  <c:v>19934.5942957117</c:v>
                </c:pt>
                <c:pt idx="1">
                  <c:v>6652.7724597378401</c:v>
                </c:pt>
                <c:pt idx="2">
                  <c:v>51155.041378182599</c:v>
                </c:pt>
                <c:pt idx="3">
                  <c:v>9899.6479987007006</c:v>
                </c:pt>
                <c:pt idx="4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D6F-1A48-9FAA-1C10F5ED3EEA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TEU 2030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Sheet1!$B$2:$D$21</c:f>
              <c:strCache>
                <c:ptCount val="5"/>
                <c:pt idx="0">
                  <c:v>Tilburg RT</c:v>
                </c:pt>
                <c:pt idx="1">
                  <c:v>Liege RT</c:v>
                </c:pt>
                <c:pt idx="2">
                  <c:v>Duisburg RT</c:v>
                </c:pt>
                <c:pt idx="3">
                  <c:v>Gent RT</c:v>
                </c:pt>
                <c:pt idx="4">
                  <c:v>Milan RT</c:v>
                </c:pt>
              </c:strCache>
              <c:extLst/>
            </c:strRef>
          </c:cat>
          <c:val>
            <c:numRef>
              <c:f>Sheet1!$F$2:$F$21</c:f>
              <c:numCache>
                <c:formatCode>_ * #,##0_ ;_ * \-#,##0_ ;_ * "-"??_ ;_ @_ </c:formatCode>
                <c:ptCount val="5"/>
                <c:pt idx="0">
                  <c:v>104190.74101852569</c:v>
                </c:pt>
                <c:pt idx="1">
                  <c:v>26629.57276581286</c:v>
                </c:pt>
                <c:pt idx="2">
                  <c:v>160933.25771835155</c:v>
                </c:pt>
                <c:pt idx="3">
                  <c:v>68008.787018222938</c:v>
                </c:pt>
                <c:pt idx="4">
                  <c:v>25687.487222420717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6F-1A48-9FAA-1C10F5ED3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98283360"/>
        <c:axId val="798284536"/>
      </c:barChart>
      <c:catAx>
        <c:axId val="798283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284536"/>
        <c:crosses val="autoZero"/>
        <c:auto val="1"/>
        <c:lblAlgn val="ctr"/>
        <c:lblOffset val="100"/>
        <c:noMultiLvlLbl val="0"/>
      </c:catAx>
      <c:valAx>
        <c:axId val="7982845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28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emissions_data!$I$1</c:f>
              <c:strCache>
                <c:ptCount val="1"/>
                <c:pt idx="0">
                  <c:v>WTW CO2 emissions (g/tkm)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emissions_data!$H$2:$H$6</c:f>
              <c:strCache>
                <c:ptCount val="5"/>
                <c:pt idx="0">
                  <c:v>Sea</c:v>
                </c:pt>
                <c:pt idx="1">
                  <c:v>Rail</c:v>
                </c:pt>
                <c:pt idx="2">
                  <c:v>IWW</c:v>
                </c:pt>
                <c:pt idx="3">
                  <c:v>Road</c:v>
                </c:pt>
                <c:pt idx="4">
                  <c:v>Air</c:v>
                </c:pt>
              </c:strCache>
            </c:strRef>
          </c:cat>
          <c:val>
            <c:numRef>
              <c:f>emissions_data!$I$2:$I$6</c:f>
              <c:numCache>
                <c:formatCode>0</c:formatCode>
                <c:ptCount val="5"/>
                <c:pt idx="0">
                  <c:v>6.15</c:v>
                </c:pt>
                <c:pt idx="1">
                  <c:v>14.6</c:v>
                </c:pt>
                <c:pt idx="2">
                  <c:v>19.8</c:v>
                </c:pt>
                <c:pt idx="3">
                  <c:v>120.9</c:v>
                </c:pt>
                <c:pt idx="4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7-4B48-9B81-F6D7295A7F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8285320"/>
        <c:axId val="799881328"/>
      </c:barChart>
      <c:catAx>
        <c:axId val="798285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881328"/>
        <c:crosses val="autoZero"/>
        <c:auto val="1"/>
        <c:lblAlgn val="ctr"/>
        <c:lblOffset val="100"/>
        <c:noMultiLvlLbl val="0"/>
      </c:catAx>
      <c:valAx>
        <c:axId val="79988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285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pct_difference!$U$4</c:f>
              <c:strCache>
                <c:ptCount val="1"/>
                <c:pt idx="0">
                  <c:v>Difference for North Sea 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pct_difference!$T$5:$T$105</c:f>
              <c:numCache>
                <c:formatCode>General</c:formatCode>
                <c:ptCount val="1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</c:numCache>
            </c:numRef>
          </c:cat>
          <c:val>
            <c:numRef>
              <c:f>pct_difference!$U$5:$U$105</c:f>
              <c:numCache>
                <c:formatCode>0%</c:formatCode>
                <c:ptCount val="101"/>
                <c:pt idx="0">
                  <c:v>0.43371173820285946</c:v>
                </c:pt>
                <c:pt idx="1">
                  <c:v>0.41809387884554416</c:v>
                </c:pt>
                <c:pt idx="2">
                  <c:v>0.40281261308476535</c:v>
                </c:pt>
                <c:pt idx="3">
                  <c:v>0.38785717560994559</c:v>
                </c:pt>
                <c:pt idx="4">
                  <c:v>0.37321725534539851</c:v>
                </c:pt>
                <c:pt idx="5">
                  <c:v>0.3588829717427493</c:v>
                </c:pt>
                <c:pt idx="6">
                  <c:v>0.34484485254283959</c:v>
                </c:pt>
                <c:pt idx="7">
                  <c:v>0.33109381290193829</c:v>
                </c:pt>
                <c:pt idx="8">
                  <c:v>0.3176211357856018</c:v>
                </c:pt>
                <c:pt idx="9">
                  <c:v>0.30441845354126063</c:v>
                </c:pt>
                <c:pt idx="10">
                  <c:v>0.29147773056768655</c:v>
                </c:pt>
                <c:pt idx="11">
                  <c:v>0.27879124700590552</c:v>
                </c:pt>
                <c:pt idx="12">
                  <c:v>0.26635158338201204</c:v>
                </c:pt>
                <c:pt idx="13">
                  <c:v>0.25415160613768384</c:v>
                </c:pt>
                <c:pt idx="14">
                  <c:v>0.24218445398910537</c:v>
                </c:pt>
                <c:pt idx="15">
                  <c:v>0.23044352505949428</c:v>
                </c:pt>
                <c:pt idx="16">
                  <c:v>0.21892246473451982</c:v>
                </c:pt>
                <c:pt idx="17">
                  <c:v>0.20761515419367527</c:v>
                </c:pt>
                <c:pt idx="18">
                  <c:v>0.19651569957411752</c:v>
                </c:pt>
                <c:pt idx="19">
                  <c:v>0.18561842172664522</c:v>
                </c:pt>
                <c:pt idx="20">
                  <c:v>0.17491784652641251</c:v>
                </c:pt>
                <c:pt idx="21">
                  <c:v>0.16440869570364081</c:v>
                </c:pt>
                <c:pt idx="22">
                  <c:v>0.15408587816206265</c:v>
                </c:pt>
                <c:pt idx="23">
                  <c:v>0.143944481755093</c:v>
                </c:pt>
                <c:pt idx="24">
                  <c:v>0.13397976549182022</c:v>
                </c:pt>
                <c:pt idx="25">
                  <c:v>0.12418715214683274</c:v>
                </c:pt>
                <c:pt idx="26">
                  <c:v>0.11456222124967974</c:v>
                </c:pt>
                <c:pt idx="27">
                  <c:v>0.10510070243140701</c:v>
                </c:pt>
                <c:pt idx="28">
                  <c:v>9.5798469107127859E-2</c:v>
                </c:pt>
                <c:pt idx="29">
                  <c:v>8.6651532474992798E-2</c:v>
                </c:pt>
                <c:pt idx="30">
                  <c:v>7.7656035813226776E-2</c:v>
                </c:pt>
                <c:pt idx="31">
                  <c:v>6.8808249058100568E-2</c:v>
                </c:pt>
                <c:pt idx="32">
                  <c:v>6.0104563646822262E-2</c:v>
                </c:pt>
                <c:pt idx="33">
                  <c:v>5.1541487610373693E-2</c:v>
                </c:pt>
                <c:pt idx="34">
                  <c:v>4.3115640902264385E-2</c:v>
                </c:pt>
                <c:pt idx="35">
                  <c:v>3.4823750950085497E-2</c:v>
                </c:pt>
                <c:pt idx="36">
                  <c:v>2.6662648417553614E-2</c:v>
                </c:pt>
                <c:pt idx="37">
                  <c:v>1.8629263165525156E-2</c:v>
                </c:pt>
                <c:pt idx="38">
                  <c:v>1.072062040115962E-2</c:v>
                </c:pt>
                <c:pt idx="39">
                  <c:v>2.9338370050902007E-3</c:v>
                </c:pt>
                <c:pt idx="40">
                  <c:v>-4.7338819729271231E-3</c:v>
                </c:pt>
                <c:pt idx="41">
                  <c:v>-1.2285246658834459E-2</c:v>
                </c:pt>
                <c:pt idx="42">
                  <c:v>-1.9722885547969304E-2</c:v>
                </c:pt>
                <c:pt idx="43">
                  <c:v>-2.7049348555546304E-2</c:v>
                </c:pt>
                <c:pt idx="44">
                  <c:v>-3.4267109931362616E-2</c:v>
                </c:pt>
                <c:pt idx="45">
                  <c:v>-4.1378571045719958E-2</c:v>
                </c:pt>
                <c:pt idx="46">
                  <c:v>-4.8386063053160067E-2</c:v>
                </c:pt>
                <c:pt idx="47">
                  <c:v>-5.529184944021448E-2</c:v>
                </c:pt>
                <c:pt idx="48">
                  <c:v>-6.209812846302265E-2</c:v>
                </c:pt>
                <c:pt idx="49">
                  <c:v>-6.8807035480328627E-2</c:v>
                </c:pt>
                <c:pt idx="50">
                  <c:v>-7.5420645187062374E-2</c:v>
                </c:pt>
                <c:pt idx="51">
                  <c:v>-8.1940973753409252E-2</c:v>
                </c:pt>
                <c:pt idx="52">
                  <c:v>-8.8369980874003384E-2</c:v>
                </c:pt>
                <c:pt idx="53">
                  <c:v>-9.4709571731617759E-2</c:v>
                </c:pt>
                <c:pt idx="54">
                  <c:v>-0.10096159887948652</c:v>
                </c:pt>
                <c:pt idx="55">
                  <c:v>-0.10712786404616503</c:v>
                </c:pt>
                <c:pt idx="56">
                  <c:v>-0.11321011986662188</c:v>
                </c:pt>
                <c:pt idx="57">
                  <c:v>-0.11921007154305552</c:v>
                </c:pt>
                <c:pt idx="58">
                  <c:v>-0.12512937843874261</c:v>
                </c:pt>
                <c:pt idx="59">
                  <c:v>-0.1309696556080473</c:v>
                </c:pt>
                <c:pt idx="60">
                  <c:v>-0.13673247526555443</c:v>
                </c:pt>
                <c:pt idx="61">
                  <c:v>-0.14241936819713419</c:v>
                </c:pt>
                <c:pt idx="62">
                  <c:v>-0.14803182511559809</c:v>
                </c:pt>
                <c:pt idx="63">
                  <c:v>-0.15357129796346836</c:v>
                </c:pt>
                <c:pt idx="64">
                  <c:v>-0.15903920116525228</c:v>
                </c:pt>
                <c:pt idx="65">
                  <c:v>-0.16443691283148998</c:v>
                </c:pt>
                <c:pt idx="66">
                  <c:v>-0.16976577591672959</c:v>
                </c:pt>
                <c:pt idx="67">
                  <c:v>-0.17502709933347149</c:v>
                </c:pt>
                <c:pt idx="68">
                  <c:v>-0.18022215902402527</c:v>
                </c:pt>
                <c:pt idx="69">
                  <c:v>-0.18535219899211997</c:v>
                </c:pt>
                <c:pt idx="70">
                  <c:v>-0.19041843229602284</c:v>
                </c:pt>
                <c:pt idx="71">
                  <c:v>-0.19542204200482971</c:v>
                </c:pt>
                <c:pt idx="72">
                  <c:v>-0.20036418211951135</c:v>
                </c:pt>
                <c:pt idx="73">
                  <c:v>-0.20524597846022075</c:v>
                </c:pt>
                <c:pt idx="74">
                  <c:v>-0.21006852952129706</c:v>
                </c:pt>
                <c:pt idx="75">
                  <c:v>-0.21483290729532711</c:v>
                </c:pt>
                <c:pt idx="76">
                  <c:v>-0.21954015806756488</c:v>
                </c:pt>
                <c:pt idx="77">
                  <c:v>-0.22419130318194525</c:v>
                </c:pt>
                <c:pt idx="78">
                  <c:v>-0.22878733977986898</c:v>
                </c:pt>
                <c:pt idx="79">
                  <c:v>-0.23332924151288237</c:v>
                </c:pt>
                <c:pt idx="80">
                  <c:v>-0.23781795923032134</c:v>
                </c:pt>
                <c:pt idx="81">
                  <c:v>-0.24225442164294064</c:v>
                </c:pt>
                <c:pt idx="82">
                  <c:v>-0.24663953596349886</c:v>
                </c:pt>
                <c:pt idx="83">
                  <c:v>-0.25097418852522979</c:v>
                </c:pt>
                <c:pt idx="84">
                  <c:v>-0.25525924537908484</c:v>
                </c:pt>
                <c:pt idx="85">
                  <c:v>-0.2594955528705909</c:v>
                </c:pt>
                <c:pt idx="86">
                  <c:v>-0.26368393819713243</c:v>
                </c:pt>
                <c:pt idx="87">
                  <c:v>-0.267825209946427</c:v>
                </c:pt>
                <c:pt idx="88">
                  <c:v>-0.27192015861693131</c:v>
                </c:pt>
                <c:pt idx="89">
                  <c:v>-0.27596955712088089</c:v>
                </c:pt>
                <c:pt idx="90">
                  <c:v>-0.2799741612706359</c:v>
                </c:pt>
                <c:pt idx="91">
                  <c:v>-0.28393471024897665</c:v>
                </c:pt>
                <c:pt idx="92">
                  <c:v>-0.28785192706396157</c:v>
                </c:pt>
                <c:pt idx="93">
                  <c:v>-0.29172651898893665</c:v>
                </c:pt>
                <c:pt idx="94">
                  <c:v>-0.29555917798826081</c:v>
                </c:pt>
                <c:pt idx="95">
                  <c:v>-0.29935058112928004</c:v>
                </c:pt>
                <c:pt idx="96">
                  <c:v>-0.30310139098107236</c:v>
                </c:pt>
                <c:pt idx="97">
                  <c:v>-0.30681225600045103</c:v>
                </c:pt>
                <c:pt idx="98">
                  <c:v>-0.31048381090570065</c:v>
                </c:pt>
                <c:pt idx="99">
                  <c:v>-0.31411667703850121</c:v>
                </c:pt>
                <c:pt idx="100">
                  <c:v>-0.31771146271446682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E7-7F4F-A514-1FDC6D40BECF}"/>
            </c:ext>
          </c:extLst>
        </c:ser>
        <c:ser>
          <c:idx val="1"/>
          <c:order val="1"/>
          <c:tx>
            <c:strRef>
              <c:f>pct_difference!$V$4</c:f>
              <c:strCache>
                <c:ptCount val="1"/>
                <c:pt idx="0">
                  <c:v>Difference for Mediterranean 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pct_difference!$T$5:$T$105</c:f>
              <c:numCache>
                <c:formatCode>General</c:formatCode>
                <c:ptCount val="1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</c:numCache>
            </c:numRef>
          </c:cat>
          <c:val>
            <c:numRef>
              <c:f>pct_difference!$V$5:$V$105</c:f>
              <c:numCache>
                <c:formatCode>0%</c:formatCode>
                <c:ptCount val="101"/>
                <c:pt idx="0">
                  <c:v>0.68276858991630407</c:v>
                </c:pt>
                <c:pt idx="1">
                  <c:v>0.66129396589759981</c:v>
                </c:pt>
                <c:pt idx="2">
                  <c:v>0.64036053162572726</c:v>
                </c:pt>
                <c:pt idx="3">
                  <c:v>0.61994808360145837</c:v>
                </c:pt>
                <c:pt idx="4">
                  <c:v>0.60003741160491719</c:v>
                </c:pt>
                <c:pt idx="5">
                  <c:v>0.58061023839508619</c:v>
                </c:pt>
                <c:pt idx="6">
                  <c:v>0.56164916374951379</c:v>
                </c:pt>
                <c:pt idx="7">
                  <c:v>0.54313761248409187</c:v>
                </c:pt>
                <c:pt idx="8">
                  <c:v>0.52505978612651782</c:v>
                </c:pt>
                <c:pt idx="9">
                  <c:v>0.50740061794728875</c:v>
                </c:pt>
                <c:pt idx="10">
                  <c:v>0.49014573107919768</c:v>
                </c:pt>
                <c:pt idx="11">
                  <c:v>0.4732813994806615</c:v>
                </c:pt>
                <c:pt idx="12">
                  <c:v>0.45679451152010597</c:v>
                </c:pt>
                <c:pt idx="13">
                  <c:v>0.44067253597836809</c:v>
                </c:pt>
                <c:pt idx="14">
                  <c:v>0.42490349028384333</c:v>
                </c:pt>
                <c:pt idx="15">
                  <c:v>0.40947591081116408</c:v>
                </c:pt>
                <c:pt idx="16">
                  <c:v>0.39437882508868372</c:v>
                </c:pt>
                <c:pt idx="17">
                  <c:v>0.37960172577317053</c:v>
                </c:pt>
                <c:pt idx="18">
                  <c:v>0.36513454626198705</c:v>
                </c:pt>
                <c:pt idx="19">
                  <c:v>0.35096763782379758</c:v>
                </c:pt>
                <c:pt idx="20">
                  <c:v>0.33709174813863307</c:v>
                </c:pt>
                <c:pt idx="21">
                  <c:v>0.323498001147007</c:v>
                </c:pt>
                <c:pt idx="22">
                  <c:v>0.31017787811586373</c:v>
                </c:pt>
                <c:pt idx="23">
                  <c:v>0.29712319983648738</c:v>
                </c:pt>
                <c:pt idx="24">
                  <c:v>0.28432610987619267</c:v>
                </c:pt>
                <c:pt idx="25">
                  <c:v>0.27177905881174125</c:v>
                </c:pt>
                <c:pt idx="26">
                  <c:v>0.25947478937799295</c:v>
                </c:pt>
                <c:pt idx="27">
                  <c:v>0.24740632247040151</c:v>
                </c:pt>
                <c:pt idx="28">
                  <c:v>0.2355669439446324</c:v>
                </c:pt>
                <c:pt idx="29">
                  <c:v>0.22395019216083356</c:v>
                </c:pt>
                <c:pt idx="30">
                  <c:v>0.21254984622401363</c:v>
                </c:pt>
                <c:pt idx="31">
                  <c:v>0.20135991487555738</c:v>
                </c:pt>
                <c:pt idx="32">
                  <c:v>0.19037462599419741</c:v>
                </c:pt>
                <c:pt idx="33">
                  <c:v>0.1795884166677908</c:v>
                </c:pt>
                <c:pt idx="34">
                  <c:v>0.16899592380001671</c:v>
                </c:pt>
                <c:pt idx="35">
                  <c:v>0.15859197521866952</c:v>
                </c:pt>
                <c:pt idx="36">
                  <c:v>0.1483715812545785</c:v>
                </c:pt>
                <c:pt idx="37">
                  <c:v>0.13832992676233991</c:v>
                </c:pt>
                <c:pt idx="38">
                  <c:v>0.12846236355606044</c:v>
                </c:pt>
                <c:pt idx="39">
                  <c:v>0.11876440323513915</c:v>
                </c:pt>
                <c:pt idx="40">
                  <c:v>0.10923171037682922</c:v>
                </c:pt>
                <c:pt idx="41">
                  <c:v>9.9860096073884907E-2</c:v>
                </c:pt>
                <c:pt idx="42">
                  <c:v>9.0645511797055045E-2</c:v>
                </c:pt>
                <c:pt idx="43">
                  <c:v>8.1584043563534436E-2</c:v>
                </c:pt>
                <c:pt idx="44">
                  <c:v>7.267190639372112E-2</c:v>
                </c:pt>
                <c:pt idx="45">
                  <c:v>6.3905439039789291E-2</c:v>
                </c:pt>
                <c:pt idx="46">
                  <c:v>5.5281098970653586E-2</c:v>
                </c:pt>
                <c:pt idx="47">
                  <c:v>4.6795457598891144E-2</c:v>
                </c:pt>
                <c:pt idx="48">
                  <c:v>3.8445195736111826E-2</c:v>
                </c:pt>
                <c:pt idx="49">
                  <c:v>3.0227099264123591E-2</c:v>
                </c:pt>
                <c:pt idx="50">
                  <c:v>2.2138055010027413E-2</c:v>
                </c:pt>
                <c:pt idx="51">
                  <c:v>1.417504681412618E-2</c:v>
                </c:pt>
                <c:pt idx="52">
                  <c:v>6.3351517802108237E-3</c:v>
                </c:pt>
                <c:pt idx="53">
                  <c:v>-1.3844633015706043E-3</c:v>
                </c:pt>
                <c:pt idx="54">
                  <c:v>-8.9865453684533358E-3</c:v>
                </c:pt>
                <c:pt idx="55">
                  <c:v>-1.6473758344050515E-2</c:v>
                </c:pt>
                <c:pt idx="56">
                  <c:v>-2.3848686250722673E-2</c:v>
                </c:pt>
                <c:pt idx="57">
                  <c:v>-3.1113836182962373E-2</c:v>
                </c:pt>
                <c:pt idx="58">
                  <c:v>-3.8271641148980295E-2</c:v>
                </c:pt>
                <c:pt idx="59">
                  <c:v>-4.5324462787258435E-2</c:v>
                </c:pt>
                <c:pt idx="60">
                  <c:v>-5.2274593964443783E-2</c:v>
                </c:pt>
                <c:pt idx="61">
                  <c:v>-5.9124261260582789E-2</c:v>
                </c:pt>
                <c:pt idx="62">
                  <c:v>-6.5875627347359411E-2</c:v>
                </c:pt>
                <c:pt idx="63">
                  <c:v>-7.253079326466938E-2</c:v>
                </c:pt>
                <c:pt idx="64">
                  <c:v>-7.9091800600566753E-2</c:v>
                </c:pt>
                <c:pt idx="65">
                  <c:v>-8.5560633579332745E-2</c:v>
                </c:pt>
                <c:pt idx="66">
                  <c:v>-9.1939221062154464E-2</c:v>
                </c:pt>
                <c:pt idx="67">
                  <c:v>-9.8229438464650154E-2</c:v>
                </c:pt>
                <c:pt idx="68">
                  <c:v>-0.10443310959524577</c:v>
                </c:pt>
                <c:pt idx="69">
                  <c:v>-0.11055200841818769</c:v>
                </c:pt>
                <c:pt idx="70">
                  <c:v>-0.11658786074477212</c:v>
                </c:pt>
                <c:pt idx="71">
                  <c:v>-0.12254234585617751</c:v>
                </c:pt>
                <c:pt idx="72">
                  <c:v>-0.12841709806110635</c:v>
                </c:pt>
                <c:pt idx="73">
                  <c:v>-0.13421370819127088</c:v>
                </c:pt>
                <c:pt idx="74">
                  <c:v>-0.1399337250375966</c:v>
                </c:pt>
                <c:pt idx="75">
                  <c:v>-0.14557865672986825</c:v>
                </c:pt>
                <c:pt idx="76">
                  <c:v>-0.15114997206239911</c:v>
                </c:pt>
                <c:pt idx="77">
                  <c:v>-0.15664910176817126</c:v>
                </c:pt>
                <c:pt idx="78">
                  <c:v>-0.16207743974376987</c:v>
                </c:pt>
                <c:pt idx="79">
                  <c:v>-0.16743634422731246</c:v>
                </c:pt>
                <c:pt idx="80">
                  <c:v>-0.17272713893146463</c:v>
                </c:pt>
                <c:pt idx="81">
                  <c:v>-0.17795111413352893</c:v>
                </c:pt>
                <c:pt idx="82">
                  <c:v>-0.18310952772449074</c:v>
                </c:pt>
                <c:pt idx="83">
                  <c:v>-0.18820360621881382</c:v>
                </c:pt>
                <c:pt idx="84">
                  <c:v>-0.19323454572668752</c:v>
                </c:pt>
                <c:pt idx="85">
                  <c:v>-0.19820351289034521</c:v>
                </c:pt>
                <c:pt idx="86">
                  <c:v>-0.20311164578599228</c:v>
                </c:pt>
                <c:pt idx="87">
                  <c:v>-0.20796005479281088</c:v>
                </c:pt>
                <c:pt idx="88">
                  <c:v>-0.21274982343043158</c:v>
                </c:pt>
                <c:pt idx="89">
                  <c:v>-0.21748200916620175</c:v>
                </c:pt>
                <c:pt idx="90">
                  <c:v>-0.22215764419351269</c:v>
                </c:pt>
                <c:pt idx="91">
                  <c:v>-0.22677773618238817</c:v>
                </c:pt>
                <c:pt idx="92">
                  <c:v>-0.23134326900348312</c:v>
                </c:pt>
                <c:pt idx="93">
                  <c:v>-0.23585520342658162</c:v>
                </c:pt>
                <c:pt idx="94">
                  <c:v>-0.24031447779463944</c:v>
                </c:pt>
                <c:pt idx="95">
                  <c:v>-0.24472200867436211</c:v>
                </c:pt>
                <c:pt idx="96">
                  <c:v>-0.24907869148426565</c:v>
                </c:pt>
                <c:pt idx="97">
                  <c:v>-0.25338540110112706</c:v>
                </c:pt>
                <c:pt idx="98">
                  <c:v>-0.25764299244568212</c:v>
                </c:pt>
                <c:pt idx="99">
                  <c:v>-0.26185230104839963</c:v>
                </c:pt>
                <c:pt idx="100">
                  <c:v>-0.26601414359611475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E7-7F4F-A514-1FDC6D40B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9882112"/>
        <c:axId val="799882504"/>
      </c:lineChart>
      <c:catAx>
        <c:axId val="799882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Kilometres saved in pre- and post-haulage when eurasian rail transport is used.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882504"/>
        <c:crossesAt val="-0.4"/>
        <c:auto val="1"/>
        <c:lblAlgn val="ctr"/>
        <c:lblOffset val="100"/>
        <c:tickLblSkip val="10"/>
        <c:noMultiLvlLbl val="0"/>
      </c:catAx>
      <c:valAx>
        <c:axId val="79988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88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76FEC-9666-D146-9208-9F51732B0DC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98534-1147-B74B-B4CD-391B3E3C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98534-1147-B74B-B4CD-391B3E3C34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9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Eurasian rail freight is </a:t>
            </a:r>
            <a:r>
              <a:rPr lang="en-US" b="1" dirty="0"/>
              <a:t>faster </a:t>
            </a:r>
            <a:r>
              <a:rPr lang="en-US" dirty="0"/>
              <a:t>than maritime transport and cheaper than air freight, opening up new opportunities for shippers to transport cargo between Europe and China.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E88DF-4FC5-4AD0-A79A-E551ACE7BB4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07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geographical boundary at which Eurasian rail transport is competitive is expected to shift eastwards </a:t>
            </a:r>
            <a:r>
              <a:rPr lang="en-GB" dirty="0"/>
              <a:t>due to better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connectivity</a:t>
            </a:r>
            <a:r>
              <a:rPr lang="en-GB" b="1" dirty="0">
                <a:solidFill>
                  <a:schemeClr val="accent1"/>
                </a:solidFill>
              </a:rPr>
              <a:t>,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lower costs and new entry points</a:t>
            </a:r>
          </a:p>
          <a:p>
            <a:r>
              <a:rPr lang="en-GB" dirty="0"/>
              <a:t>The area where investment in infra are needed becomes larger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decision-making is needed to prioritize investment needs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E88DF-4FC5-4AD0-A79A-E551ACE7BB4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800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share of northern seaports in the RALP corridor is relatively high due to good intermodal connections to the hinterland.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E88DF-4FC5-4AD0-A79A-E551ACE7BB4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25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6EA0-3D7A-BD49-B3DC-0F0E78585CAB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87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7F7D-68AF-ED47-94C5-2796280A1905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128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7F7D-68AF-ED47-94C5-2796280A1905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3395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7F7D-68AF-ED47-94C5-2796280A1905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07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7F7D-68AF-ED47-94C5-2796280A1905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4771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7F7D-68AF-ED47-94C5-2796280A1905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822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1B9A-ADB3-9C47-8929-5CA0CD708FA4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9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092-9172-7A42-80FF-FB7495C5C32F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6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FBD8-40BD-3343-88EA-06779F41334C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87ED-1E70-7645-8B38-B0735561E27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2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29EC-046F-004D-9F0B-9FC67E427377}" type="datetime1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3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A46B-8C5E-594B-BE8F-5D5F60B819D4}" type="datetime1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0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8307-6CA1-9640-9F52-20F45F7E0FD7}" type="datetime1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A94B-1F60-C344-8A3A-D9E529114280}" type="datetime1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91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6FED-FFEC-454A-B093-1699849C10E3}" type="datetime1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90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7BD4-C7B9-8749-8781-24D037E082EC}" type="datetime1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2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A7F7D-68AF-ED47-94C5-2796280A1905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A24B34-8439-7C44-9BC4-CDAE7C8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2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5639234" cy="2537141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000" b="1" dirty="0"/>
              <a:t>From China to the Rhine-Alpine Corridor</a:t>
            </a:r>
            <a:br>
              <a:rPr lang="en-US" sz="3000" dirty="0"/>
            </a:br>
            <a:br>
              <a:rPr lang="en-US" sz="3000" dirty="0"/>
            </a:br>
            <a:r>
              <a:rPr lang="en-US" sz="2700" dirty="0"/>
              <a:t>Future scenario of increasing logistics flows via the New Silk Road and implications for RALP Corridor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4336" y="3944418"/>
            <a:ext cx="4785890" cy="1333698"/>
          </a:xfrm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2 December 2022</a:t>
            </a:r>
          </a:p>
          <a:p>
            <a:pPr algn="l"/>
            <a:r>
              <a:rPr lang="en-GB" sz="1600" dirty="0"/>
              <a:t>Ivo Hindriks, Arnaud Burgess, Menno Menist (PANTEIA)</a:t>
            </a:r>
          </a:p>
          <a:p>
            <a:pPr algn="l"/>
            <a:endParaRPr lang="en-US" sz="1600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3BBD32-291F-48A0-B9F9-2ECECA05A565}"/>
              </a:ext>
            </a:extLst>
          </p:cNvPr>
          <p:cNvSpPr/>
          <p:nvPr/>
        </p:nvSpPr>
        <p:spPr>
          <a:xfrm>
            <a:off x="-2" y="6063584"/>
            <a:ext cx="12192001" cy="7944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540000" rIns="251999" rtlCol="0" anchor="ctr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alibri"/>
              </a:rPr>
              <a:t>This project has received funding from the European Union’s Horizon 2020 research and innovation                         </a:t>
            </a:r>
            <a:r>
              <a:rPr lang="en-GB" sz="2000" b="1" dirty="0">
                <a:solidFill>
                  <a:schemeClr val="bg1"/>
                </a:solidFill>
                <a:latin typeface="Calibri"/>
              </a:rPr>
              <a:t>programme</a:t>
            </a:r>
            <a:r>
              <a:rPr lang="en-US" sz="2000" b="1" dirty="0">
                <a:solidFill>
                  <a:schemeClr val="bg1"/>
                </a:solidFill>
                <a:latin typeface="Calibri"/>
              </a:rPr>
              <a:t> under the Grant Agreement No. 860274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37BE6D-7323-A244-B967-6650CCDEC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08" y="6204780"/>
            <a:ext cx="847413" cy="53055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9C539FD-79D5-17E3-8B58-FF9DFED65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81" y="2293758"/>
            <a:ext cx="4284855" cy="17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Modelling</a:t>
            </a:r>
            <a:r>
              <a:rPr lang="nl-NL" dirty="0"/>
              <a:t> approach - Scenario’s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67014" y="1527402"/>
          <a:ext cx="10257971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1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Description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Baseline scenario (pre-</a:t>
                      </a:r>
                      <a:r>
                        <a:rPr lang="nl-NL" b="1" dirty="0" err="1"/>
                        <a:t>covid</a:t>
                      </a:r>
                      <a:r>
                        <a:rPr lang="nl-NL" b="1" dirty="0"/>
                        <a:t> and pre-war)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err="1"/>
                        <a:t>Future</a:t>
                      </a:r>
                      <a:r>
                        <a:rPr lang="nl-NL" b="1" dirty="0"/>
                        <a:t> scenario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Increased trade between EU &amp; CN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Higher share of high value good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Higher density of intercontinental rail services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Reduced cross-border time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No Chinese subsidies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2050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err="1"/>
                        <a:t>Future</a:t>
                      </a:r>
                      <a:r>
                        <a:rPr lang="nl-NL" b="1" dirty="0"/>
                        <a:t> scenario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Increased trade between EU &amp; CN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Higher share of high value good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Reduced cross-border time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No Chinese subsidies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2030 -</a:t>
                      </a:r>
                      <a:r>
                        <a:rPr lang="nl-NL" baseline="0" dirty="0"/>
                        <a:t> </a:t>
                      </a:r>
                      <a:r>
                        <a:rPr lang="nl-NL" dirty="0"/>
                        <a:t>port </a:t>
                      </a:r>
                      <a:r>
                        <a:rPr lang="nl-NL" dirty="0" err="1"/>
                        <a:t>dynamics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An </a:t>
                      </a:r>
                      <a:r>
                        <a:rPr lang="nl-NL" b="1" dirty="0" err="1"/>
                        <a:t>extention</a:t>
                      </a:r>
                      <a:r>
                        <a:rPr lang="nl-NL" b="1" dirty="0"/>
                        <a:t> of </a:t>
                      </a:r>
                      <a:r>
                        <a:rPr lang="nl-NL" b="1" dirty="0" err="1"/>
                        <a:t>the</a:t>
                      </a:r>
                      <a:r>
                        <a:rPr lang="nl-NL" b="1" dirty="0"/>
                        <a:t> 2030 scenario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 increase in attractiveness of the southern seaports of 5% has been assumed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38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41" y="0"/>
            <a:ext cx="10337359" cy="685800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3592286" y="4419600"/>
            <a:ext cx="5584371" cy="1956732"/>
          </a:xfrm>
          <a:custGeom>
            <a:avLst/>
            <a:gdLst>
              <a:gd name="connsiteX0" fmla="*/ 5584371 w 5584371"/>
              <a:gd name="connsiteY0" fmla="*/ 1023257 h 1956732"/>
              <a:gd name="connsiteX1" fmla="*/ 5040085 w 5584371"/>
              <a:gd name="connsiteY1" fmla="*/ 1839686 h 1956732"/>
              <a:gd name="connsiteX2" fmla="*/ 2754085 w 5584371"/>
              <a:gd name="connsiteY2" fmla="*/ 1752600 h 1956732"/>
              <a:gd name="connsiteX3" fmla="*/ 0 w 5584371"/>
              <a:gd name="connsiteY3" fmla="*/ 0 h 1956732"/>
              <a:gd name="connsiteX4" fmla="*/ 0 w 5584371"/>
              <a:gd name="connsiteY4" fmla="*/ 0 h 195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4371" h="1956732">
                <a:moveTo>
                  <a:pt x="5584371" y="1023257"/>
                </a:moveTo>
                <a:cubicBezTo>
                  <a:pt x="5548085" y="1370693"/>
                  <a:pt x="5511799" y="1718129"/>
                  <a:pt x="5040085" y="1839686"/>
                </a:cubicBezTo>
                <a:cubicBezTo>
                  <a:pt x="4568371" y="1961243"/>
                  <a:pt x="3594099" y="2059214"/>
                  <a:pt x="2754085" y="1752600"/>
                </a:cubicBezTo>
                <a:cubicBezTo>
                  <a:pt x="1914071" y="144598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Freeform 14"/>
          <p:cNvSpPr/>
          <p:nvPr/>
        </p:nvSpPr>
        <p:spPr>
          <a:xfrm>
            <a:off x="3733800" y="3348253"/>
            <a:ext cx="4898571" cy="1452347"/>
          </a:xfrm>
          <a:custGeom>
            <a:avLst/>
            <a:gdLst>
              <a:gd name="connsiteX0" fmla="*/ 4898571 w 4898571"/>
              <a:gd name="connsiteY0" fmla="*/ 1452347 h 1452347"/>
              <a:gd name="connsiteX1" fmla="*/ 2209800 w 4898571"/>
              <a:gd name="connsiteY1" fmla="*/ 124290 h 1452347"/>
              <a:gd name="connsiteX2" fmla="*/ 0 w 4898571"/>
              <a:gd name="connsiteY2" fmla="*/ 135176 h 145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8571" h="1452347">
                <a:moveTo>
                  <a:pt x="4898571" y="1452347"/>
                </a:moveTo>
                <a:cubicBezTo>
                  <a:pt x="3962400" y="898083"/>
                  <a:pt x="3026229" y="343819"/>
                  <a:pt x="2209800" y="124290"/>
                </a:cubicBezTo>
                <a:cubicBezTo>
                  <a:pt x="1393371" y="-95239"/>
                  <a:pt x="696685" y="19968"/>
                  <a:pt x="0" y="135176"/>
                </a:cubicBezTo>
              </a:path>
            </a:pathLst>
          </a:custGeom>
          <a:noFill/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249003" y="3067367"/>
            <a:ext cx="3722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Forecasted growth of container flows from China to Europe - maritime</a:t>
            </a:r>
            <a:endParaRPr lang="nl-NL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83085" y="454669"/>
            <a:ext cx="298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Forecasted growth of container flows from China to Europe - rail</a:t>
            </a:r>
            <a:endParaRPr lang="nl-NL" sz="1400" b="1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771"/>
              </p:ext>
            </p:extLst>
          </p:nvPr>
        </p:nvGraphicFramePr>
        <p:xfrm>
          <a:off x="406841" y="4114800"/>
          <a:ext cx="2895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6089196" y="1476856"/>
          <a:ext cx="2962275" cy="193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overview</a:t>
            </a:r>
            <a:endParaRPr lang="nl-NL" dirty="0"/>
          </a:p>
        </p:txBody>
      </p:sp>
      <p:sp>
        <p:nvSpPr>
          <p:cNvPr id="20" name="TextBox 19"/>
          <p:cNvSpPr txBox="1"/>
          <p:nvPr/>
        </p:nvSpPr>
        <p:spPr>
          <a:xfrm>
            <a:off x="249003" y="3829722"/>
            <a:ext cx="1315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 million TEU</a:t>
            </a:r>
            <a:endParaRPr lang="nl-NL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183085" y="1231144"/>
            <a:ext cx="1315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 million TEU</a:t>
            </a:r>
            <a:endParaRPr lang="nl-NL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9051471" y="3299151"/>
            <a:ext cx="308065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It is estimated that </a:t>
            </a:r>
            <a:r>
              <a:rPr lang="en-US" sz="2000" b="1" i="1" dirty="0"/>
              <a:t>~24% of all imported containers </a:t>
            </a:r>
            <a:r>
              <a:rPr lang="en-US" sz="2000" i="1" dirty="0"/>
              <a:t>from China come to Europe via gateway terminals in the RALP region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69" y="2727432"/>
            <a:ext cx="596270" cy="596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89" y="5155759"/>
            <a:ext cx="661282" cy="66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5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41" y="2836732"/>
            <a:ext cx="3816625" cy="3644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361" y="2306524"/>
            <a:ext cx="3982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Cost difference Eurasian rail transport compared to maritime transport for high value (&gt; 15 €/KG) goods</a:t>
            </a:r>
            <a:endParaRPr lang="nl-NL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4" y="2872430"/>
            <a:ext cx="3788005" cy="36090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0228" y="2353627"/>
            <a:ext cx="4123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Cost difference Eurasian rail transport compared to maritime transport for high value (&gt; 15 €/KG) goods</a:t>
            </a:r>
            <a:endParaRPr lang="nl-NL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overview</a:t>
            </a:r>
            <a:r>
              <a:rPr lang="nl-NL" dirty="0"/>
              <a:t> – </a:t>
            </a:r>
            <a:r>
              <a:rPr lang="nl-NL" dirty="0" err="1"/>
              <a:t>attractiveness</a:t>
            </a:r>
            <a:r>
              <a:rPr lang="nl-NL" dirty="0"/>
              <a:t> of rail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7361" y="1761680"/>
            <a:ext cx="2841490" cy="6798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800" b="1" dirty="0">
                <a:solidFill>
                  <a:schemeClr val="tx1"/>
                </a:solidFill>
              </a:rPr>
              <a:t>2019 scenario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50228" y="1792531"/>
            <a:ext cx="2841490" cy="6798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800" b="1" dirty="0">
                <a:solidFill>
                  <a:schemeClr val="tx1"/>
                </a:solidFill>
              </a:rPr>
              <a:t>2030 scenario</a:t>
            </a:r>
          </a:p>
        </p:txBody>
      </p:sp>
      <p:sp>
        <p:nvSpPr>
          <p:cNvPr id="4" name="Rectangle 3"/>
          <p:cNvSpPr/>
          <p:nvPr/>
        </p:nvSpPr>
        <p:spPr>
          <a:xfrm>
            <a:off x="8873026" y="2202876"/>
            <a:ext cx="30173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geographical boundary at which Eurasian rail transport is competitive is expected to shift eastwards </a:t>
            </a:r>
            <a:r>
              <a:rPr lang="en-GB" dirty="0"/>
              <a:t>due to better </a:t>
            </a:r>
            <a:r>
              <a:rPr lang="en-GB" b="1" dirty="0"/>
              <a:t>connectivity, lower costs and new entry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area where investment in infra are needed becomes larger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decision-making is needed to prioritize investment needs</a:t>
            </a:r>
          </a:p>
        </p:txBody>
      </p:sp>
    </p:spTree>
    <p:extLst>
      <p:ext uri="{BB962C8B-B14F-4D97-AF65-F5344CB8AC3E}">
        <p14:creationId xmlns:p14="http://schemas.microsoft.com/office/powerpoint/2010/main" val="26152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323686" y="1819748"/>
            <a:ext cx="5718698" cy="4873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tangle 39"/>
          <p:cNvSpPr/>
          <p:nvPr/>
        </p:nvSpPr>
        <p:spPr>
          <a:xfrm>
            <a:off x="228600" y="1819748"/>
            <a:ext cx="5839556" cy="48735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314663" y="1937065"/>
            <a:ext cx="5663633" cy="45412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1600" b="1" dirty="0" err="1">
                <a:solidFill>
                  <a:schemeClr val="tx1"/>
                </a:solidFill>
              </a:rPr>
              <a:t>Imported</a:t>
            </a:r>
            <a:r>
              <a:rPr lang="nl-NL" sz="1600" b="1" dirty="0">
                <a:solidFill>
                  <a:schemeClr val="tx1"/>
                </a:solidFill>
              </a:rPr>
              <a:t> containers </a:t>
            </a:r>
            <a:r>
              <a:rPr lang="nl-NL" sz="1600" b="1" dirty="0" err="1">
                <a:solidFill>
                  <a:schemeClr val="tx1"/>
                </a:solidFill>
              </a:rPr>
              <a:t>from</a:t>
            </a:r>
            <a:r>
              <a:rPr lang="nl-NL" sz="1600" b="1" dirty="0">
                <a:solidFill>
                  <a:schemeClr val="tx1"/>
                </a:solidFill>
              </a:rPr>
              <a:t> China </a:t>
            </a:r>
            <a:r>
              <a:rPr lang="nl-NL" sz="1600" b="1" dirty="0" err="1">
                <a:solidFill>
                  <a:schemeClr val="tx1"/>
                </a:solidFill>
              </a:rPr>
              <a:t>to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the</a:t>
            </a:r>
            <a:r>
              <a:rPr lang="nl-NL" sz="1600" b="1" dirty="0">
                <a:solidFill>
                  <a:schemeClr val="tx1"/>
                </a:solidFill>
              </a:rPr>
              <a:t> RALP </a:t>
            </a:r>
            <a:r>
              <a:rPr lang="nl-NL" sz="1600" b="1" dirty="0" err="1">
                <a:solidFill>
                  <a:schemeClr val="tx1"/>
                </a:solidFill>
              </a:rPr>
              <a:t>region</a:t>
            </a:r>
            <a:r>
              <a:rPr lang="nl-NL" sz="1600" b="1" dirty="0">
                <a:solidFill>
                  <a:schemeClr val="tx1"/>
                </a:solidFill>
              </a:rPr>
              <a:t> 2019</a:t>
            </a:r>
          </a:p>
        </p:txBody>
      </p:sp>
      <p:sp>
        <p:nvSpPr>
          <p:cNvPr id="10" name="Oval 9"/>
          <p:cNvSpPr/>
          <p:nvPr/>
        </p:nvSpPr>
        <p:spPr>
          <a:xfrm>
            <a:off x="3146480" y="3985659"/>
            <a:ext cx="1440000" cy="144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RALP </a:t>
            </a:r>
            <a:r>
              <a:rPr lang="nl-NL" dirty="0" err="1"/>
              <a:t>region</a:t>
            </a:r>
            <a:endParaRPr lang="nl-NL" dirty="0"/>
          </a:p>
        </p:txBody>
      </p:sp>
      <p:sp>
        <p:nvSpPr>
          <p:cNvPr id="6" name="Up Arrow 5"/>
          <p:cNvSpPr/>
          <p:nvPr/>
        </p:nvSpPr>
        <p:spPr>
          <a:xfrm rot="13927714">
            <a:off x="4670463" y="3565282"/>
            <a:ext cx="85608" cy="10893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Up Arrow 7"/>
          <p:cNvSpPr/>
          <p:nvPr/>
        </p:nvSpPr>
        <p:spPr>
          <a:xfrm rot="8343431">
            <a:off x="2825378" y="3264442"/>
            <a:ext cx="1008000" cy="12923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Up Arrow 8"/>
          <p:cNvSpPr/>
          <p:nvPr/>
        </p:nvSpPr>
        <p:spPr>
          <a:xfrm>
            <a:off x="3675197" y="5025686"/>
            <a:ext cx="360000" cy="888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90600" y="4630439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2019 scenario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4573" y="344767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3558" y="554938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16%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5523" y="391063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9086" y="288450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Northern</a:t>
            </a:r>
            <a:r>
              <a:rPr lang="nl-NL" dirty="0"/>
              <a:t> </a:t>
            </a:r>
            <a:r>
              <a:rPr lang="nl-NL" dirty="0" err="1"/>
              <a:t>ports</a:t>
            </a:r>
            <a:endParaRPr lang="nl-NL" dirty="0"/>
          </a:p>
        </p:txBody>
      </p:sp>
      <p:sp>
        <p:nvSpPr>
          <p:cNvPr id="16" name="TextBox 15"/>
          <p:cNvSpPr txBox="1"/>
          <p:nvPr/>
        </p:nvSpPr>
        <p:spPr>
          <a:xfrm>
            <a:off x="3057542" y="5994108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Southern </a:t>
            </a:r>
            <a:r>
              <a:rPr lang="nl-NL" dirty="0" err="1"/>
              <a:t>ports</a:t>
            </a:r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4491047" y="3257078"/>
            <a:ext cx="13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Eurasian</a:t>
            </a:r>
            <a:r>
              <a:rPr lang="nl-NL" dirty="0"/>
              <a:t> rail</a:t>
            </a:r>
          </a:p>
        </p:txBody>
      </p:sp>
      <p:sp>
        <p:nvSpPr>
          <p:cNvPr id="18" name="Oval 17"/>
          <p:cNvSpPr/>
          <p:nvPr/>
        </p:nvSpPr>
        <p:spPr>
          <a:xfrm>
            <a:off x="9015775" y="4088168"/>
            <a:ext cx="1440000" cy="144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RALP </a:t>
            </a:r>
            <a:r>
              <a:rPr lang="nl-NL" dirty="0" err="1"/>
              <a:t>region</a:t>
            </a:r>
            <a:endParaRPr lang="nl-NL" dirty="0"/>
          </a:p>
        </p:txBody>
      </p:sp>
      <p:sp>
        <p:nvSpPr>
          <p:cNvPr id="19" name="Up Arrow 18"/>
          <p:cNvSpPr/>
          <p:nvPr/>
        </p:nvSpPr>
        <p:spPr>
          <a:xfrm rot="13927714">
            <a:off x="10539758" y="3667791"/>
            <a:ext cx="85608" cy="10893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Up Arrow 19"/>
          <p:cNvSpPr/>
          <p:nvPr/>
        </p:nvSpPr>
        <p:spPr>
          <a:xfrm rot="8343431">
            <a:off x="8694673" y="3366951"/>
            <a:ext cx="1008000" cy="12923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Up Arrow 20"/>
          <p:cNvSpPr/>
          <p:nvPr/>
        </p:nvSpPr>
        <p:spPr>
          <a:xfrm>
            <a:off x="9544492" y="5128195"/>
            <a:ext cx="360000" cy="888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xtBox 22"/>
          <p:cNvSpPr txBox="1"/>
          <p:nvPr/>
        </p:nvSpPr>
        <p:spPr>
          <a:xfrm>
            <a:off x="8723868" y="35501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78%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72853" y="565189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44818" y="401314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8381" y="298173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Northern</a:t>
            </a:r>
            <a:r>
              <a:rPr lang="nl-NL" dirty="0"/>
              <a:t> </a:t>
            </a:r>
            <a:r>
              <a:rPr lang="nl-NL" dirty="0" err="1"/>
              <a:t>ports</a:t>
            </a:r>
            <a:endParaRPr lang="nl-NL" dirty="0"/>
          </a:p>
        </p:txBody>
      </p:sp>
      <p:sp>
        <p:nvSpPr>
          <p:cNvPr id="27" name="TextBox 26"/>
          <p:cNvSpPr txBox="1"/>
          <p:nvPr/>
        </p:nvSpPr>
        <p:spPr>
          <a:xfrm>
            <a:off x="8926837" y="6096617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Southern </a:t>
            </a:r>
            <a:r>
              <a:rPr lang="nl-NL" dirty="0" err="1"/>
              <a:t>ports</a:t>
            </a:r>
            <a:endParaRPr lang="nl-NL" dirty="0"/>
          </a:p>
        </p:txBody>
      </p:sp>
      <p:sp>
        <p:nvSpPr>
          <p:cNvPr id="28" name="TextBox 27"/>
          <p:cNvSpPr txBox="1"/>
          <p:nvPr/>
        </p:nvSpPr>
        <p:spPr>
          <a:xfrm>
            <a:off x="10717854" y="3372470"/>
            <a:ext cx="13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Eurasian</a:t>
            </a:r>
            <a:r>
              <a:rPr lang="nl-NL" dirty="0"/>
              <a:t> rail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overview</a:t>
            </a:r>
            <a:r>
              <a:rPr lang="nl-NL" dirty="0"/>
              <a:t> – </a:t>
            </a:r>
            <a:r>
              <a:rPr lang="nl-NL" dirty="0" err="1"/>
              <a:t>flows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RALP </a:t>
            </a:r>
            <a:r>
              <a:rPr lang="nl-NL" dirty="0" err="1"/>
              <a:t>region</a:t>
            </a:r>
            <a:endParaRPr lang="nl-NL" dirty="0"/>
          </a:p>
        </p:txBody>
      </p:sp>
      <p:sp>
        <p:nvSpPr>
          <p:cNvPr id="30" name="TextBox 29"/>
          <p:cNvSpPr txBox="1"/>
          <p:nvPr/>
        </p:nvSpPr>
        <p:spPr>
          <a:xfrm>
            <a:off x="9237439" y="33614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- 2%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91524" y="4087838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accent6">
                    <a:lumMod val="75000"/>
                  </a:schemeClr>
                </a:solidFill>
              </a:rPr>
              <a:t>+4%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989130" y="570542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- 1%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7342" y="5046001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Rail:      70.000 TEU	</a:t>
            </a:r>
          </a:p>
          <a:p>
            <a:r>
              <a:rPr lang="nl-NL" sz="2000" dirty="0"/>
              <a:t>Sea: 2.49 mln  TEU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85842" y="468251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2030 scenario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85841" y="5138272"/>
            <a:ext cx="3012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Rail:    310.000 TEU	 </a:t>
            </a:r>
          </a:p>
          <a:p>
            <a:r>
              <a:rPr lang="nl-NL" sz="2000" dirty="0"/>
              <a:t>Sea: 3.48 mln   TEU</a:t>
            </a:r>
          </a:p>
        </p:txBody>
      </p:sp>
      <p:sp>
        <p:nvSpPr>
          <p:cNvPr id="34" name="Content Placeholder 38"/>
          <p:cNvSpPr txBox="1">
            <a:spLocks/>
          </p:cNvSpPr>
          <p:nvPr/>
        </p:nvSpPr>
        <p:spPr>
          <a:xfrm>
            <a:off x="314663" y="2261843"/>
            <a:ext cx="5518778" cy="45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l-NL" sz="1400" dirty="0"/>
              <a:t>Total </a:t>
            </a:r>
            <a:r>
              <a:rPr lang="nl-NL" sz="1400" dirty="0" err="1"/>
              <a:t>number</a:t>
            </a:r>
            <a:r>
              <a:rPr lang="nl-NL" sz="1400" dirty="0"/>
              <a:t> per </a:t>
            </a:r>
            <a:r>
              <a:rPr lang="nl-NL" sz="1400" dirty="0" err="1"/>
              <a:t>intercontinental</a:t>
            </a:r>
            <a:r>
              <a:rPr lang="nl-NL" sz="1400" dirty="0"/>
              <a:t> mode and shares per </a:t>
            </a:r>
            <a:r>
              <a:rPr lang="nl-NL" sz="1400" dirty="0" err="1"/>
              <a:t>trade</a:t>
            </a:r>
            <a:r>
              <a:rPr lang="nl-NL" sz="1400" dirty="0"/>
              <a:t> </a:t>
            </a:r>
            <a:r>
              <a:rPr lang="nl-NL" sz="1400" dirty="0" err="1"/>
              <a:t>lane</a:t>
            </a:r>
            <a:endParaRPr lang="nl-NL" sz="14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l-NL" sz="1400" dirty="0"/>
          </a:p>
        </p:txBody>
      </p:sp>
      <p:sp>
        <p:nvSpPr>
          <p:cNvPr id="36" name="Content Placeholder 38"/>
          <p:cNvSpPr txBox="1">
            <a:spLocks/>
          </p:cNvSpPr>
          <p:nvPr/>
        </p:nvSpPr>
        <p:spPr>
          <a:xfrm>
            <a:off x="6378751" y="1903420"/>
            <a:ext cx="5663633" cy="45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l-NL" sz="1600" b="1" dirty="0" err="1"/>
              <a:t>Imported</a:t>
            </a:r>
            <a:r>
              <a:rPr lang="nl-NL" sz="1600" b="1" dirty="0"/>
              <a:t> containers </a:t>
            </a:r>
            <a:r>
              <a:rPr lang="nl-NL" sz="1600" b="1" dirty="0" err="1"/>
              <a:t>from</a:t>
            </a:r>
            <a:r>
              <a:rPr lang="nl-NL" sz="1600" b="1" dirty="0"/>
              <a:t> China </a:t>
            </a:r>
            <a:r>
              <a:rPr lang="nl-NL" sz="1600" b="1" dirty="0" err="1"/>
              <a:t>to</a:t>
            </a:r>
            <a:r>
              <a:rPr lang="nl-NL" sz="1600" b="1" dirty="0"/>
              <a:t> </a:t>
            </a:r>
            <a:r>
              <a:rPr lang="nl-NL" sz="1600" b="1" dirty="0" err="1"/>
              <a:t>the</a:t>
            </a:r>
            <a:r>
              <a:rPr lang="nl-NL" sz="1600" b="1" dirty="0"/>
              <a:t> RALP </a:t>
            </a:r>
            <a:r>
              <a:rPr lang="nl-NL" sz="1600" b="1" dirty="0" err="1"/>
              <a:t>region</a:t>
            </a:r>
            <a:r>
              <a:rPr lang="nl-NL" sz="1600" b="1" dirty="0"/>
              <a:t> 2030</a:t>
            </a:r>
          </a:p>
        </p:txBody>
      </p:sp>
      <p:sp>
        <p:nvSpPr>
          <p:cNvPr id="42" name="Content Placeholder 38"/>
          <p:cNvSpPr txBox="1">
            <a:spLocks/>
          </p:cNvSpPr>
          <p:nvPr/>
        </p:nvSpPr>
        <p:spPr>
          <a:xfrm>
            <a:off x="6378751" y="2228198"/>
            <a:ext cx="5518778" cy="45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l-NL" sz="1400" dirty="0"/>
              <a:t>Total </a:t>
            </a:r>
            <a:r>
              <a:rPr lang="nl-NL" sz="1400" dirty="0" err="1"/>
              <a:t>number</a:t>
            </a:r>
            <a:r>
              <a:rPr lang="nl-NL" sz="1400" dirty="0"/>
              <a:t> per </a:t>
            </a:r>
            <a:r>
              <a:rPr lang="nl-NL" sz="1400" dirty="0" err="1"/>
              <a:t>intercontinental</a:t>
            </a:r>
            <a:r>
              <a:rPr lang="nl-NL" sz="1400" dirty="0"/>
              <a:t> mode and shares per </a:t>
            </a:r>
            <a:r>
              <a:rPr lang="nl-NL" sz="1400" dirty="0" err="1"/>
              <a:t>trade</a:t>
            </a:r>
            <a:r>
              <a:rPr lang="nl-NL" sz="1400" dirty="0"/>
              <a:t> </a:t>
            </a:r>
            <a:r>
              <a:rPr lang="nl-NL" sz="1400" dirty="0" err="1"/>
              <a:t>lane</a:t>
            </a:r>
            <a:endParaRPr lang="nl-NL" sz="14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0731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Principal</a:t>
            </a:r>
            <a:r>
              <a:rPr lang="nl-NL" dirty="0"/>
              <a:t> entry points - PEP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802087" cy="45207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Containers enter Europe via </a:t>
            </a:r>
            <a:r>
              <a:rPr lang="en-US" b="1" dirty="0"/>
              <a:t>principal entry points</a:t>
            </a:r>
            <a:r>
              <a:rPr lang="en-US" dirty="0"/>
              <a:t> - nodes with a direct connection to China</a:t>
            </a:r>
          </a:p>
          <a:p>
            <a:pPr marL="0" indent="0">
              <a:buNone/>
            </a:pPr>
            <a:r>
              <a:rPr lang="en-US" dirty="0"/>
              <a:t>In the RALP region, modelled are three maritime PEP – </a:t>
            </a:r>
            <a:r>
              <a:rPr lang="en-US" b="1" dirty="0"/>
              <a:t>Rotterdam, Antwerp and Genova – </a:t>
            </a:r>
            <a:r>
              <a:rPr lang="en-US" dirty="0"/>
              <a:t>and four rail PEP – </a:t>
            </a:r>
            <a:r>
              <a:rPr lang="en-US" b="1" dirty="0"/>
              <a:t>Tilburg, Liege, Duisburg and Ghent </a:t>
            </a:r>
            <a:r>
              <a:rPr lang="en-US" dirty="0"/>
              <a:t>– with an additional rail PEP expected in Milan in 2030</a:t>
            </a:r>
            <a:endParaRPr lang="en-US" b="1" dirty="0"/>
          </a:p>
          <a:p>
            <a:r>
              <a:rPr lang="en-US" dirty="0"/>
              <a:t>Most increases in volumes are expected in </a:t>
            </a:r>
            <a:r>
              <a:rPr lang="en-US" b="1" dirty="0"/>
              <a:t>Duisburg</a:t>
            </a:r>
            <a:r>
              <a:rPr lang="en-US" dirty="0"/>
              <a:t>, but </a:t>
            </a:r>
            <a:r>
              <a:rPr lang="en-US" b="1" dirty="0"/>
              <a:t>Tilburg</a:t>
            </a:r>
            <a:r>
              <a:rPr lang="en-US" dirty="0"/>
              <a:t> and </a:t>
            </a:r>
            <a:r>
              <a:rPr lang="en-US" b="1" dirty="0"/>
              <a:t>Ghent</a:t>
            </a:r>
            <a:r>
              <a:rPr lang="en-US" dirty="0"/>
              <a:t> are also favorably located to attract additional cargo flows from China.</a:t>
            </a:r>
          </a:p>
          <a:p>
            <a:r>
              <a:rPr lang="en-US" dirty="0"/>
              <a:t>The expected increase in </a:t>
            </a:r>
            <a:r>
              <a:rPr lang="en-US" b="1" dirty="0"/>
              <a:t>Milan</a:t>
            </a:r>
            <a:r>
              <a:rPr lang="en-US" dirty="0"/>
              <a:t> is limited due to lower trade in higher-value goods in this region and the competition of sea transport</a:t>
            </a:r>
          </a:p>
          <a:p>
            <a:r>
              <a:rPr lang="en-US" dirty="0"/>
              <a:t>Given the large expected transport volumes, it is likely that </a:t>
            </a:r>
            <a:r>
              <a:rPr lang="en-US" b="1" dirty="0"/>
              <a:t>more rail PEP will arise in Europe </a:t>
            </a:r>
            <a:r>
              <a:rPr lang="en-US" dirty="0"/>
              <a:t>as they establish connections with China, such as for example </a:t>
            </a:r>
            <a:r>
              <a:rPr lang="en-US" b="1" dirty="0"/>
              <a:t>Frankfurt, Mannheim or Venlo</a:t>
            </a:r>
            <a:r>
              <a:rPr lang="en-US" dirty="0"/>
              <a:t>. These locations are not included in the simulations because it is very uncertain where they will arise.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0130" y="1112765"/>
            <a:ext cx="412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Modelled </a:t>
            </a:r>
            <a:r>
              <a:rPr lang="en-US" b="1" dirty="0" err="1"/>
              <a:t>containerised</a:t>
            </a:r>
            <a:r>
              <a:rPr lang="en-US" b="1" dirty="0"/>
              <a:t> cargo from China to European rail principal entry points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7081156" y="2432790"/>
          <a:ext cx="4953001" cy="311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30130" y="2010291"/>
            <a:ext cx="4909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2019 and 2030, in TEU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46212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Impact on </a:t>
            </a:r>
            <a:r>
              <a:rPr lang="nl-NL" dirty="0" err="1"/>
              <a:t>Infrastructure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9350"/>
            <a:ext cx="645889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200" b="1" dirty="0"/>
              <a:t>Rail</a:t>
            </a:r>
          </a:p>
          <a:p>
            <a:r>
              <a:rPr lang="en-US" sz="1200" dirty="0"/>
              <a:t>The impact on infrastructure in the RALP region is limited because volumes on specific sections are low</a:t>
            </a:r>
          </a:p>
          <a:p>
            <a:r>
              <a:rPr lang="nl-NL" sz="1200" dirty="0"/>
              <a:t>In </a:t>
            </a:r>
            <a:r>
              <a:rPr lang="nl-NL" sz="1200" dirty="0" err="1"/>
              <a:t>the</a:t>
            </a:r>
            <a:r>
              <a:rPr lang="nl-NL" sz="1200" dirty="0"/>
              <a:t> RALP corridor, </a:t>
            </a:r>
            <a:r>
              <a:rPr lang="nl-NL" sz="1200" dirty="0" err="1"/>
              <a:t>largest</a:t>
            </a:r>
            <a:r>
              <a:rPr lang="nl-NL" sz="1200" dirty="0"/>
              <a:t> </a:t>
            </a:r>
            <a:r>
              <a:rPr lang="nl-NL" sz="1200" dirty="0" err="1"/>
              <a:t>expected</a:t>
            </a:r>
            <a:r>
              <a:rPr lang="nl-NL" sz="1200" dirty="0"/>
              <a:t> </a:t>
            </a:r>
            <a:r>
              <a:rPr lang="nl-NL" sz="1200" dirty="0" err="1"/>
              <a:t>increase</a:t>
            </a:r>
            <a:r>
              <a:rPr lang="nl-NL" sz="1200" dirty="0"/>
              <a:t> in rail traffic are:</a:t>
            </a:r>
          </a:p>
          <a:p>
            <a:pPr lvl="1"/>
            <a:r>
              <a:rPr lang="nl-NL" sz="1100" dirty="0" err="1"/>
              <a:t>Section</a:t>
            </a:r>
            <a:r>
              <a:rPr lang="nl-NL" sz="1100" dirty="0"/>
              <a:t> Hannover – Duisburg</a:t>
            </a:r>
          </a:p>
          <a:p>
            <a:pPr marL="457200" lvl="1" indent="0">
              <a:buNone/>
            </a:pPr>
            <a:r>
              <a:rPr lang="nl-NL" sz="1100" dirty="0"/>
              <a:t>	</a:t>
            </a:r>
            <a:r>
              <a:rPr lang="nl-NL" sz="1100" dirty="0" err="1"/>
              <a:t>from</a:t>
            </a:r>
            <a:r>
              <a:rPr lang="nl-NL" sz="1100" dirty="0"/>
              <a:t> ~3.6 </a:t>
            </a:r>
            <a:r>
              <a:rPr lang="nl-NL" sz="1100" dirty="0" err="1"/>
              <a:t>trains</a:t>
            </a:r>
            <a:r>
              <a:rPr lang="nl-NL" sz="1100" dirty="0"/>
              <a:t>/</a:t>
            </a:r>
            <a:r>
              <a:rPr lang="nl-NL" sz="1100" dirty="0" err="1"/>
              <a:t>day</a:t>
            </a:r>
            <a:r>
              <a:rPr lang="nl-NL" sz="1100" dirty="0"/>
              <a:t> in 2019 </a:t>
            </a:r>
            <a:r>
              <a:rPr lang="nl-NL" sz="1100" dirty="0" err="1"/>
              <a:t>to</a:t>
            </a:r>
            <a:r>
              <a:rPr lang="nl-NL" sz="1100" dirty="0"/>
              <a:t> 14.6 </a:t>
            </a:r>
            <a:r>
              <a:rPr lang="nl-NL" sz="1100" dirty="0" err="1"/>
              <a:t>trains</a:t>
            </a:r>
            <a:r>
              <a:rPr lang="nl-NL" sz="1100" dirty="0"/>
              <a:t>/</a:t>
            </a:r>
            <a:r>
              <a:rPr lang="nl-NL" sz="1100" dirty="0" err="1"/>
              <a:t>day</a:t>
            </a:r>
            <a:r>
              <a:rPr lang="nl-NL" sz="1100" dirty="0"/>
              <a:t> in 2030</a:t>
            </a:r>
          </a:p>
          <a:p>
            <a:pPr lvl="1"/>
            <a:r>
              <a:rPr lang="nl-NL" sz="1100" dirty="0" err="1"/>
              <a:t>Section</a:t>
            </a:r>
            <a:r>
              <a:rPr lang="nl-NL" sz="1100" dirty="0"/>
              <a:t> Duisburg – Tilburg (</a:t>
            </a:r>
            <a:r>
              <a:rPr lang="nl-NL" sz="1100" dirty="0" err="1"/>
              <a:t>betuweroute</a:t>
            </a:r>
            <a:r>
              <a:rPr lang="nl-NL" sz="1100" dirty="0"/>
              <a:t>)</a:t>
            </a:r>
          </a:p>
          <a:p>
            <a:pPr marL="914400" lvl="2" indent="0">
              <a:buNone/>
            </a:pPr>
            <a:r>
              <a:rPr lang="nl-NL" sz="1100" dirty="0" err="1"/>
              <a:t>From</a:t>
            </a:r>
            <a:r>
              <a:rPr lang="nl-NL" sz="1100" dirty="0"/>
              <a:t> ~1.2 </a:t>
            </a:r>
            <a:r>
              <a:rPr lang="nl-NL" sz="1100" dirty="0" err="1"/>
              <a:t>trains</a:t>
            </a:r>
            <a:r>
              <a:rPr lang="nl-NL" sz="1100" dirty="0"/>
              <a:t>/</a:t>
            </a:r>
            <a:r>
              <a:rPr lang="nl-NL" sz="1100" dirty="0" err="1"/>
              <a:t>day</a:t>
            </a:r>
            <a:r>
              <a:rPr lang="nl-NL" sz="1100" dirty="0"/>
              <a:t> in 2019 </a:t>
            </a:r>
            <a:r>
              <a:rPr lang="nl-NL" sz="1100" dirty="0" err="1"/>
              <a:t>to</a:t>
            </a:r>
            <a:r>
              <a:rPr lang="nl-NL" sz="1100" dirty="0"/>
              <a:t> 6.7 </a:t>
            </a:r>
            <a:r>
              <a:rPr lang="nl-NL" sz="1100" dirty="0" err="1"/>
              <a:t>trains</a:t>
            </a:r>
            <a:r>
              <a:rPr lang="nl-NL" sz="1100" dirty="0"/>
              <a:t>/</a:t>
            </a:r>
            <a:r>
              <a:rPr lang="nl-NL" sz="1100" dirty="0" err="1"/>
              <a:t>day</a:t>
            </a:r>
            <a:r>
              <a:rPr lang="nl-NL" sz="1100" dirty="0"/>
              <a:t> in 2030</a:t>
            </a:r>
            <a:r>
              <a:rPr lang="nl-NL" sz="1600" dirty="0"/>
              <a:t> </a:t>
            </a:r>
          </a:p>
          <a:p>
            <a:pPr lvl="1"/>
            <a:r>
              <a:rPr lang="nl-NL" sz="1100" dirty="0" err="1"/>
              <a:t>Other</a:t>
            </a:r>
            <a:r>
              <a:rPr lang="nl-NL" sz="1100" dirty="0"/>
              <a:t> routes </a:t>
            </a:r>
            <a:r>
              <a:rPr lang="nl-NL" sz="1100" dirty="0" err="1"/>
              <a:t>expect</a:t>
            </a:r>
            <a:r>
              <a:rPr lang="nl-NL" sz="1100" dirty="0"/>
              <a:t> </a:t>
            </a:r>
            <a:r>
              <a:rPr lang="nl-NL" sz="1100" dirty="0" err="1"/>
              <a:t>an</a:t>
            </a:r>
            <a:r>
              <a:rPr lang="nl-NL" sz="1100" dirty="0"/>
              <a:t> </a:t>
            </a:r>
            <a:r>
              <a:rPr lang="nl-NL" sz="1100" dirty="0" err="1"/>
              <a:t>increase</a:t>
            </a:r>
            <a:r>
              <a:rPr lang="nl-NL" sz="1100" dirty="0"/>
              <a:t> of </a:t>
            </a:r>
            <a:r>
              <a:rPr lang="nl-NL" sz="1100" dirty="0" err="1"/>
              <a:t>less</a:t>
            </a:r>
            <a:r>
              <a:rPr lang="nl-NL" sz="1100" dirty="0"/>
              <a:t> </a:t>
            </a:r>
            <a:r>
              <a:rPr lang="nl-NL" sz="1100" dirty="0" err="1"/>
              <a:t>than</a:t>
            </a:r>
            <a:r>
              <a:rPr lang="nl-NL" sz="1100" dirty="0"/>
              <a:t> 2 </a:t>
            </a:r>
            <a:r>
              <a:rPr lang="nl-NL" sz="1100" dirty="0" err="1"/>
              <a:t>trains</a:t>
            </a:r>
            <a:r>
              <a:rPr lang="nl-NL" sz="1100" dirty="0"/>
              <a:t> per </a:t>
            </a:r>
            <a:r>
              <a:rPr lang="nl-NL" sz="1100" dirty="0" err="1"/>
              <a:t>day</a:t>
            </a:r>
            <a:endParaRPr lang="nl-NL" sz="1100" dirty="0"/>
          </a:p>
          <a:p>
            <a:pPr marL="0" indent="0">
              <a:buNone/>
            </a:pPr>
            <a:endParaRPr lang="nl-NL" sz="1200" b="1" dirty="0"/>
          </a:p>
          <a:p>
            <a:pPr marL="0" indent="0">
              <a:buNone/>
            </a:pPr>
            <a:r>
              <a:rPr lang="nl-NL" sz="1200" b="1" dirty="0"/>
              <a:t>Road &amp; terminal </a:t>
            </a:r>
            <a:r>
              <a:rPr lang="nl-NL" sz="1200" b="1" dirty="0" err="1"/>
              <a:t>capacity</a:t>
            </a:r>
            <a:endParaRPr lang="nl-NL" sz="1200" b="1" dirty="0"/>
          </a:p>
          <a:p>
            <a:r>
              <a:rPr lang="en-US" sz="1200" dirty="0"/>
              <a:t>The biggest bottleneck for road is the capacity of the terminals to handle the containers. </a:t>
            </a:r>
          </a:p>
          <a:p>
            <a:r>
              <a:rPr lang="en-US" sz="1200" dirty="0"/>
              <a:t>An expected increase in throughput of 50,000 TEU per year (expected for Tilburg, Duisburg and Ghent) could lead to an increase of ~7 to ~15 departing trucks per hour.</a:t>
            </a:r>
          </a:p>
          <a:p>
            <a:r>
              <a:rPr lang="en-US" sz="1200" dirty="0"/>
              <a:t>The extent to which this problem is going to occur depends on where exactly container loads are going to be concentrated.</a:t>
            </a:r>
            <a:endParaRPr lang="nl-NL" sz="1200" dirty="0"/>
          </a:p>
          <a:p>
            <a:endParaRPr lang="nl-NL" sz="1200" dirty="0"/>
          </a:p>
          <a:p>
            <a:endParaRPr lang="nl-NL" sz="1200" dirty="0"/>
          </a:p>
          <a:p>
            <a:pPr marL="0" indent="0">
              <a:buNone/>
            </a:pPr>
            <a:endParaRPr lang="nl-NL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491" y="1259801"/>
            <a:ext cx="3366859" cy="4750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02491" y="812462"/>
            <a:ext cx="3047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Modelled network flows of Eurasian rail in 2030, baseline scenario</a:t>
            </a:r>
          </a:p>
        </p:txBody>
      </p:sp>
    </p:spTree>
    <p:extLst>
      <p:ext uri="{BB962C8B-B14F-4D97-AF65-F5344CB8AC3E}">
        <p14:creationId xmlns:p14="http://schemas.microsoft.com/office/powerpoint/2010/main" val="3001054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Environmental</a:t>
            </a:r>
            <a:r>
              <a:rPr lang="nl-NL" dirty="0"/>
              <a:t> impact of </a:t>
            </a:r>
            <a:r>
              <a:rPr lang="nl-NL" dirty="0" err="1"/>
              <a:t>Eurasian</a:t>
            </a:r>
            <a:r>
              <a:rPr lang="nl-NL" dirty="0"/>
              <a:t> </a:t>
            </a:r>
            <a:r>
              <a:rPr lang="nl-NL" dirty="0" err="1"/>
              <a:t>freight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/>
          </a:bodyPr>
          <a:lstStyle/>
          <a:p>
            <a:r>
              <a:rPr lang="en-US" dirty="0"/>
              <a:t>Speed and price are the most important factors in shippers' modality choice.</a:t>
            </a:r>
          </a:p>
          <a:p>
            <a:r>
              <a:rPr lang="en-US" dirty="0"/>
              <a:t>Sustainability plays a minor role in mode choice for now, but may be of particular interest to policymakers </a:t>
            </a:r>
            <a:endParaRPr lang="nl-NL" dirty="0"/>
          </a:p>
          <a:p>
            <a:r>
              <a:rPr lang="en-US" dirty="0"/>
              <a:t>Sea is almost 2.5 times more climate-friendly than rail (per </a:t>
            </a:r>
            <a:r>
              <a:rPr lang="en-US" dirty="0" err="1"/>
              <a:t>tkm</a:t>
            </a:r>
            <a:r>
              <a:rPr lang="en-US" dirty="0"/>
              <a:t>)</a:t>
            </a:r>
            <a:endParaRPr lang="nl-NL" dirty="0"/>
          </a:p>
          <a:p>
            <a:r>
              <a:rPr lang="en-US" dirty="0"/>
              <a:t>But Eurasian rail </a:t>
            </a:r>
            <a:r>
              <a:rPr lang="en-US" b="1" dirty="0"/>
              <a:t>has the potential to be more climate-friendly </a:t>
            </a:r>
            <a:r>
              <a:rPr lang="en-US" dirty="0"/>
              <a:t>than maritime transport because:</a:t>
            </a:r>
          </a:p>
          <a:p>
            <a:pPr lvl="1"/>
            <a:r>
              <a:rPr lang="en-US" dirty="0"/>
              <a:t>The rail route is almost </a:t>
            </a:r>
            <a:r>
              <a:rPr lang="en-US" b="1" dirty="0"/>
              <a:t>twice as short </a:t>
            </a:r>
            <a:r>
              <a:rPr lang="en-US" dirty="0"/>
              <a:t>as the sea route and</a:t>
            </a:r>
          </a:p>
          <a:p>
            <a:pPr lvl="1"/>
            <a:r>
              <a:rPr lang="en-US" dirty="0"/>
              <a:t>Rail terminals are ‘deeper’ in the hinterland, potentially </a:t>
            </a:r>
            <a:r>
              <a:rPr lang="en-US" b="1" dirty="0"/>
              <a:t>reducing travel distances to destinations </a:t>
            </a:r>
            <a:r>
              <a:rPr lang="en-US" dirty="0"/>
              <a:t>and thus saving CO2 emissions.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663074" y="2265622"/>
          <a:ext cx="36907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04090" y="5008822"/>
            <a:ext cx="1749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 err="1"/>
              <a:t>Based</a:t>
            </a:r>
            <a:r>
              <a:rPr lang="nl-NL" sz="1200" i="1" dirty="0"/>
              <a:t> on STREAM (2021)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8930" y="1640959"/>
            <a:ext cx="412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WTW CO2 emissions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8930" y="2010291"/>
            <a:ext cx="355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 mode of transport, in g/</a:t>
            </a:r>
            <a:r>
              <a:rPr lang="en-US" sz="1400" dirty="0" err="1"/>
              <a:t>tkm</a:t>
            </a:r>
            <a:endParaRPr lang="en-US" sz="1400" dirty="0"/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048104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Environmental</a:t>
            </a:r>
            <a:r>
              <a:rPr lang="nl-NL" dirty="0"/>
              <a:t>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7288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It is found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Eurasian</a:t>
            </a:r>
            <a:r>
              <a:rPr lang="nl-NL" dirty="0"/>
              <a:t> rail </a:t>
            </a:r>
            <a:r>
              <a:rPr lang="nl-NL" dirty="0" err="1"/>
              <a:t>freight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greener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maritime</a:t>
            </a:r>
            <a:r>
              <a:rPr lang="nl-NL" dirty="0"/>
              <a:t> transport </a:t>
            </a:r>
            <a:r>
              <a:rPr lang="nl-NL" dirty="0" err="1"/>
              <a:t>under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</a:t>
            </a:r>
            <a:r>
              <a:rPr lang="nl-NL" dirty="0" err="1"/>
              <a:t>conditions</a:t>
            </a:r>
            <a:r>
              <a:rPr lang="nl-NL" dirty="0"/>
              <a:t>:</a:t>
            </a:r>
          </a:p>
          <a:p>
            <a:r>
              <a:rPr lang="en-US" dirty="0"/>
              <a:t>When it saves </a:t>
            </a:r>
            <a:r>
              <a:rPr lang="en-US" b="1" dirty="0">
                <a:solidFill>
                  <a:schemeClr val="accent1"/>
                </a:solidFill>
              </a:rPr>
              <a:t>~400 road truck kilometers </a:t>
            </a:r>
            <a:r>
              <a:rPr lang="en-US" dirty="0"/>
              <a:t>in China and Europe when the North Sea ports are used.</a:t>
            </a:r>
          </a:p>
          <a:p>
            <a:r>
              <a:rPr lang="en-US" dirty="0"/>
              <a:t>When it saves </a:t>
            </a:r>
            <a:r>
              <a:rPr lang="en-US" b="1" dirty="0">
                <a:solidFill>
                  <a:schemeClr val="accent1"/>
                </a:solidFill>
              </a:rPr>
              <a:t>~530 road truck kilometers </a:t>
            </a:r>
            <a:r>
              <a:rPr lang="en-US" dirty="0"/>
              <a:t>in China and Europe when the Mediterranean ports are used.</a:t>
            </a:r>
          </a:p>
          <a:p>
            <a:pPr marL="0" indent="0">
              <a:buNone/>
            </a:pPr>
            <a:r>
              <a:rPr lang="nl-NL" dirty="0" err="1"/>
              <a:t>However</a:t>
            </a:r>
            <a:r>
              <a:rPr lang="nl-NL" dirty="0"/>
              <a:t>,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unlikely</a:t>
            </a:r>
            <a:r>
              <a:rPr lang="nl-NL" dirty="0"/>
              <a:t>, </a:t>
            </a:r>
            <a:r>
              <a:rPr lang="nl-NL" dirty="0" err="1"/>
              <a:t>since</a:t>
            </a:r>
            <a:r>
              <a:rPr lang="nl-NL" dirty="0"/>
              <a:t> </a:t>
            </a:r>
            <a:r>
              <a:rPr lang="nl-NL" dirty="0" err="1"/>
              <a:t>distances</a:t>
            </a:r>
            <a:r>
              <a:rPr lang="nl-NL" dirty="0"/>
              <a:t> over 300 km are </a:t>
            </a:r>
            <a:r>
              <a:rPr lang="nl-NL" dirty="0" err="1"/>
              <a:t>generally</a:t>
            </a:r>
            <a:r>
              <a:rPr lang="nl-NL" dirty="0"/>
              <a:t> </a:t>
            </a:r>
            <a:r>
              <a:rPr lang="nl-NL" dirty="0" err="1"/>
              <a:t>carried</a:t>
            </a:r>
            <a:r>
              <a:rPr lang="nl-NL" dirty="0"/>
              <a:t> out </a:t>
            </a:r>
            <a:r>
              <a:rPr lang="nl-NL" dirty="0" err="1"/>
              <a:t>intermodal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en-US" dirty="0"/>
              <a:t>Moreover, for rail transport, it is likely that truck is used for last mile transport, even for longer distances, since speed for cargo being transport by Eurasian rail is key.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478711" y="2353901"/>
          <a:ext cx="5282292" cy="3083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8711" y="1136800"/>
            <a:ext cx="557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Difference</a:t>
            </a:r>
            <a:r>
              <a:rPr lang="nl-NL" b="1" dirty="0"/>
              <a:t> in </a:t>
            </a:r>
            <a:r>
              <a:rPr lang="nl-NL" b="1" dirty="0" err="1"/>
              <a:t>emissions</a:t>
            </a:r>
            <a:r>
              <a:rPr lang="nl-NL" b="1" dirty="0"/>
              <a:t> </a:t>
            </a:r>
            <a:r>
              <a:rPr lang="nl-NL" b="1" dirty="0" err="1"/>
              <a:t>from</a:t>
            </a:r>
            <a:r>
              <a:rPr lang="nl-NL" b="1" dirty="0"/>
              <a:t> </a:t>
            </a:r>
            <a:r>
              <a:rPr lang="nl-NL" b="1" dirty="0" err="1"/>
              <a:t>Eurasian</a:t>
            </a:r>
            <a:r>
              <a:rPr lang="nl-NL" b="1" dirty="0"/>
              <a:t> Rail transport </a:t>
            </a:r>
            <a:r>
              <a:rPr lang="nl-NL" b="1" dirty="0" err="1"/>
              <a:t>compared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maritime</a:t>
            </a:r>
            <a:r>
              <a:rPr lang="nl-NL" b="1" dirty="0"/>
              <a:t> transport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78711" y="1863996"/>
            <a:ext cx="477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Depending on the difference in pre- and post-haulage</a:t>
            </a:r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85657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390584" cy="4351338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/>
              <a:t>A </a:t>
            </a:r>
            <a:r>
              <a:rPr lang="nl-NL" sz="2400" dirty="0" err="1"/>
              <a:t>sharp</a:t>
            </a:r>
            <a:r>
              <a:rPr lang="nl-NL" sz="2400" dirty="0"/>
              <a:t> </a:t>
            </a:r>
            <a:r>
              <a:rPr lang="nl-NL" sz="2400" dirty="0" err="1"/>
              <a:t>increase</a:t>
            </a:r>
            <a:r>
              <a:rPr lang="nl-NL" sz="2400" dirty="0"/>
              <a:t> in volumes is </a:t>
            </a:r>
            <a:r>
              <a:rPr lang="nl-NL" sz="2400" dirty="0" err="1"/>
              <a:t>expected</a:t>
            </a:r>
            <a:r>
              <a:rPr lang="nl-NL" sz="2400" dirty="0"/>
              <a:t> as </a:t>
            </a:r>
            <a:r>
              <a:rPr lang="nl-NL" sz="2400" dirty="0" err="1"/>
              <a:t>the</a:t>
            </a:r>
            <a:r>
              <a:rPr lang="nl-NL" sz="2400" dirty="0"/>
              <a:t> route </a:t>
            </a:r>
            <a:r>
              <a:rPr lang="nl-NL" sz="2400" dirty="0" err="1"/>
              <a:t>matures</a:t>
            </a:r>
            <a:r>
              <a:rPr lang="nl-NL" sz="2400" dirty="0"/>
              <a:t>. </a:t>
            </a:r>
          </a:p>
          <a:p>
            <a:r>
              <a:rPr lang="nl-NL" sz="2400" dirty="0"/>
              <a:t>It is </a:t>
            </a:r>
            <a:r>
              <a:rPr lang="nl-NL" sz="2400" dirty="0" err="1"/>
              <a:t>still</a:t>
            </a:r>
            <a:r>
              <a:rPr lang="nl-NL" sz="2400" dirty="0"/>
              <a:t> </a:t>
            </a:r>
            <a:r>
              <a:rPr lang="nl-NL" sz="2400" dirty="0" err="1"/>
              <a:t>uncertain</a:t>
            </a:r>
            <a:r>
              <a:rPr lang="nl-NL" sz="2400" dirty="0"/>
              <a:t> </a:t>
            </a:r>
            <a:r>
              <a:rPr lang="nl-NL" sz="2400" dirty="0" err="1"/>
              <a:t>however</a:t>
            </a:r>
            <a:r>
              <a:rPr lang="nl-NL" sz="2400" dirty="0"/>
              <a:t> </a:t>
            </a:r>
            <a:r>
              <a:rPr lang="nl-NL" sz="2400" dirty="0" err="1"/>
              <a:t>which</a:t>
            </a:r>
            <a:r>
              <a:rPr lang="nl-NL" sz="2400" dirty="0"/>
              <a:t> terminals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facilitate</a:t>
            </a:r>
            <a:r>
              <a:rPr lang="nl-NL" sz="2400" dirty="0"/>
              <a:t> </a:t>
            </a:r>
            <a:r>
              <a:rPr lang="nl-NL" sz="2400" dirty="0" err="1"/>
              <a:t>this</a:t>
            </a:r>
            <a:r>
              <a:rPr lang="nl-NL" sz="2400" dirty="0"/>
              <a:t> flow. </a:t>
            </a:r>
            <a:r>
              <a:rPr lang="nl-NL" sz="2400" dirty="0" err="1"/>
              <a:t>Likely</a:t>
            </a:r>
            <a:r>
              <a:rPr lang="nl-NL" sz="2400" dirty="0"/>
              <a:t> more terminals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develop</a:t>
            </a:r>
            <a:r>
              <a:rPr lang="nl-NL" sz="2400" dirty="0"/>
              <a:t> rail services </a:t>
            </a:r>
            <a:r>
              <a:rPr lang="nl-NL" sz="2400" dirty="0" err="1"/>
              <a:t>with</a:t>
            </a:r>
            <a:r>
              <a:rPr lang="nl-NL" sz="2400" dirty="0"/>
              <a:t> China in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future</a:t>
            </a:r>
            <a:r>
              <a:rPr lang="nl-NL" sz="2400" dirty="0"/>
              <a:t> (e.g. Mannheim, Venlo, Frankfurt).</a:t>
            </a:r>
          </a:p>
          <a:p>
            <a:r>
              <a:rPr lang="nl-NL" sz="2400" dirty="0" err="1"/>
              <a:t>Although</a:t>
            </a:r>
            <a:r>
              <a:rPr lang="nl-NL" sz="2400" dirty="0"/>
              <a:t> </a:t>
            </a:r>
            <a:r>
              <a:rPr lang="nl-NL" sz="2400" dirty="0" err="1"/>
              <a:t>Eurasian</a:t>
            </a:r>
            <a:r>
              <a:rPr lang="nl-NL" sz="2400" dirty="0"/>
              <a:t> volumes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increase</a:t>
            </a:r>
            <a:r>
              <a:rPr lang="nl-NL" sz="2400" dirty="0"/>
              <a:t> </a:t>
            </a:r>
            <a:r>
              <a:rPr lang="nl-NL" sz="2400" dirty="0" err="1"/>
              <a:t>sharply</a:t>
            </a:r>
            <a:r>
              <a:rPr lang="nl-NL" sz="2400" dirty="0"/>
              <a:t>, </a:t>
            </a:r>
            <a:r>
              <a:rPr lang="en-US" sz="2400" dirty="0"/>
              <a:t>maritime transport remains highly important for the RALP region </a:t>
            </a:r>
            <a:r>
              <a:rPr lang="nl-NL" sz="2400" dirty="0"/>
              <a:t>(</a:t>
            </a:r>
            <a:r>
              <a:rPr lang="en-US" sz="2400" dirty="0"/>
              <a:t>responsible for 93% of all imported containers from China).</a:t>
            </a:r>
            <a:endParaRPr lang="nl-NL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/>
          <a:stretch/>
        </p:blipFill>
        <p:spPr>
          <a:xfrm>
            <a:off x="6645243" y="0"/>
            <a:ext cx="5616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45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27622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Absolute volumes of Eurasian rail transport in the RALP region are relatively low, thus also the impact on infrastructure is limited</a:t>
            </a:r>
          </a:p>
          <a:p>
            <a:r>
              <a:rPr lang="en-US" sz="2400" dirty="0"/>
              <a:t>The largest bottleneck are likely the terminals and their capacity to process the increased demand</a:t>
            </a:r>
          </a:p>
          <a:p>
            <a:r>
              <a:rPr lang="nl-NL" sz="2400" dirty="0"/>
              <a:t>It is </a:t>
            </a:r>
            <a:r>
              <a:rPr lang="nl-NL" sz="2400" dirty="0" err="1"/>
              <a:t>unlikely</a:t>
            </a:r>
            <a:r>
              <a:rPr lang="nl-NL" sz="2400" dirty="0"/>
              <a:t> </a:t>
            </a:r>
            <a:r>
              <a:rPr lang="nl-NL" sz="2400" dirty="0" err="1"/>
              <a:t>that</a:t>
            </a:r>
            <a:r>
              <a:rPr lang="nl-NL" sz="2400" dirty="0"/>
              <a:t> </a:t>
            </a:r>
            <a:r>
              <a:rPr lang="nl-NL" sz="2400" dirty="0" err="1"/>
              <a:t>Eurasian</a:t>
            </a:r>
            <a:r>
              <a:rPr lang="nl-NL" sz="2400" dirty="0"/>
              <a:t> Rail </a:t>
            </a:r>
            <a:r>
              <a:rPr lang="nl-NL" sz="2400" dirty="0" err="1"/>
              <a:t>Freight</a:t>
            </a:r>
            <a:r>
              <a:rPr lang="nl-NL" sz="2400" dirty="0"/>
              <a:t>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greener</a:t>
            </a:r>
            <a:r>
              <a:rPr lang="nl-NL" sz="2400" dirty="0"/>
              <a:t> </a:t>
            </a:r>
            <a:r>
              <a:rPr lang="nl-NL" sz="2400" dirty="0" err="1"/>
              <a:t>than</a:t>
            </a:r>
            <a:r>
              <a:rPr lang="nl-NL" sz="2400" dirty="0"/>
              <a:t> </a:t>
            </a:r>
            <a:r>
              <a:rPr lang="nl-NL" sz="2400" dirty="0" err="1"/>
              <a:t>maritime</a:t>
            </a:r>
            <a:r>
              <a:rPr lang="nl-NL" sz="2400" dirty="0"/>
              <a:t> transport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r="29014"/>
          <a:stretch/>
        </p:blipFill>
        <p:spPr>
          <a:xfrm>
            <a:off x="6732761" y="0"/>
            <a:ext cx="5459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4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Background: Eurasian Rail Freight and the RALP region</a:t>
            </a:r>
          </a:p>
          <a:p>
            <a:r>
              <a:rPr lang="en-GB" dirty="0"/>
              <a:t>Impact on RALP: modelling results</a:t>
            </a:r>
          </a:p>
          <a:p>
            <a:pPr lvl="1"/>
            <a:r>
              <a:rPr lang="en-GB" dirty="0"/>
              <a:t>Regional impact</a:t>
            </a:r>
          </a:p>
          <a:p>
            <a:pPr lvl="1"/>
            <a:r>
              <a:rPr lang="en-GB" dirty="0"/>
              <a:t>Infrastructure impact</a:t>
            </a:r>
          </a:p>
          <a:p>
            <a:pPr lvl="1"/>
            <a:r>
              <a:rPr lang="en-GB" dirty="0"/>
              <a:t>Environmental impact</a:t>
            </a:r>
          </a:p>
          <a:p>
            <a:r>
              <a:rPr lang="en-GB" dirty="0"/>
              <a:t>Conclusion</a:t>
            </a:r>
          </a:p>
          <a:p>
            <a:r>
              <a:rPr lang="en-GB" dirty="0"/>
              <a:t>Q&amp;A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r="2599" b="1507"/>
          <a:stretch/>
        </p:blipFill>
        <p:spPr>
          <a:xfrm>
            <a:off x="7159284" y="1259802"/>
            <a:ext cx="3279362" cy="46792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322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Next steps – Break-out </a:t>
            </a:r>
            <a:r>
              <a:rPr lang="nl-NL" dirty="0" err="1"/>
              <a:t>sessions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err="1"/>
              <a:t>What</a:t>
            </a:r>
            <a:r>
              <a:rPr lang="nl-NL" dirty="0"/>
              <a:t> next steps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taken in order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fully</a:t>
            </a:r>
            <a:r>
              <a:rPr lang="nl-NL" dirty="0"/>
              <a:t> </a:t>
            </a:r>
            <a:r>
              <a:rPr lang="nl-NL" dirty="0" err="1"/>
              <a:t>exploit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potential</a:t>
            </a:r>
            <a:r>
              <a:rPr lang="nl-NL" dirty="0"/>
              <a:t> of </a:t>
            </a:r>
            <a:r>
              <a:rPr lang="nl-NL" b="1" dirty="0" err="1">
                <a:solidFill>
                  <a:schemeClr val="accent1"/>
                </a:solidFill>
              </a:rPr>
              <a:t>Eurasian</a:t>
            </a:r>
            <a:r>
              <a:rPr lang="nl-NL" b="1" dirty="0">
                <a:solidFill>
                  <a:schemeClr val="accent1"/>
                </a:solidFill>
              </a:rPr>
              <a:t> Rail </a:t>
            </a:r>
            <a:r>
              <a:rPr lang="nl-NL" b="1" dirty="0" err="1">
                <a:solidFill>
                  <a:schemeClr val="accent1"/>
                </a:solidFill>
              </a:rPr>
              <a:t>Freight</a:t>
            </a:r>
            <a:r>
              <a:rPr lang="nl-NL" b="1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Potential</a:t>
            </a:r>
            <a:r>
              <a:rPr lang="nl-NL" dirty="0"/>
              <a:t> </a:t>
            </a:r>
            <a:r>
              <a:rPr lang="nl-NL" dirty="0" err="1"/>
              <a:t>measures</a:t>
            </a:r>
            <a:r>
              <a:rPr lang="nl-NL" dirty="0"/>
              <a:t>:</a:t>
            </a:r>
          </a:p>
          <a:p>
            <a:r>
              <a:rPr lang="en-US" b="1" u="sng" dirty="0"/>
              <a:t>Investment in more PEPs along the RALP</a:t>
            </a:r>
            <a:r>
              <a:rPr lang="en-US" dirty="0"/>
              <a:t> (e.g., Frankfurt, Mannheim Milan) to avoid the concentration of incoming freights at Duisburg RT (Rail terminal), Hamburg RT and Tilburg RT and share benefits among the RALP.</a:t>
            </a:r>
          </a:p>
          <a:p>
            <a:r>
              <a:rPr lang="en-US" b="1" u="sng" dirty="0"/>
              <a:t>Infrastructure investment in rail terminal, rail tracks, and access roads</a:t>
            </a:r>
            <a:r>
              <a:rPr lang="en-US" dirty="0"/>
              <a:t>: which option is most needed?</a:t>
            </a:r>
          </a:p>
          <a:p>
            <a:r>
              <a:rPr lang="en-US" b="1" u="sng" dirty="0"/>
              <a:t>Time saving for last miles via soft measures</a:t>
            </a:r>
            <a:r>
              <a:rPr lang="en-US" dirty="0"/>
              <a:t>: increase interoperability and </a:t>
            </a:r>
            <a:r>
              <a:rPr lang="en-US" dirty="0" err="1"/>
              <a:t>intermodally</a:t>
            </a:r>
            <a:r>
              <a:rPr lang="en-US" dirty="0"/>
              <a:t> via a new logistics system, Physical Internet (data exchange between supply chains to allocate more capacity and to promote a smart decision making).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2747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Q&amp;A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309018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Background – </a:t>
            </a:r>
            <a:r>
              <a:rPr lang="nl-NL" dirty="0" err="1"/>
              <a:t>Eurasian</a:t>
            </a:r>
            <a:r>
              <a:rPr lang="nl-NL" dirty="0"/>
              <a:t> rail </a:t>
            </a:r>
            <a:r>
              <a:rPr lang="nl-NL" dirty="0" err="1"/>
              <a:t>freight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25570" cy="4231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Eurasian rail freight (“New Silk Road”), while still in its infancy, it is </a:t>
            </a:r>
            <a:r>
              <a:rPr lang="nl-NL" b="1" dirty="0" err="1"/>
              <a:t>developing</a:t>
            </a:r>
            <a:r>
              <a:rPr lang="nl-NL" b="1" dirty="0"/>
              <a:t> </a:t>
            </a:r>
            <a:r>
              <a:rPr lang="nl-NL" b="1" dirty="0" err="1"/>
              <a:t>rapidly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EU-CN </a:t>
            </a:r>
            <a:r>
              <a:rPr lang="nl-NL" dirty="0" err="1"/>
              <a:t>travel</a:t>
            </a:r>
            <a:r>
              <a:rPr lang="nl-NL" dirty="0"/>
              <a:t> speed</a:t>
            </a:r>
          </a:p>
          <a:p>
            <a:r>
              <a:rPr lang="nl-NL" dirty="0"/>
              <a:t>Rail: 15 – 25 </a:t>
            </a:r>
            <a:r>
              <a:rPr lang="nl-NL" dirty="0" err="1"/>
              <a:t>days</a:t>
            </a:r>
            <a:endParaRPr lang="nl-NL" dirty="0"/>
          </a:p>
          <a:p>
            <a:r>
              <a:rPr lang="nl-NL" dirty="0"/>
              <a:t>Sea: 35 – 55 </a:t>
            </a:r>
            <a:r>
              <a:rPr lang="nl-NL" dirty="0" err="1"/>
              <a:t>days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909" y="1475715"/>
            <a:ext cx="7103073" cy="4276513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D0CA15C-D315-F349-8ED7-945B636FE27B}"/>
              </a:ext>
            </a:extLst>
          </p:cNvPr>
          <p:cNvSpPr txBox="1"/>
          <p:nvPr/>
        </p:nvSpPr>
        <p:spPr>
          <a:xfrm>
            <a:off x="7592574" y="5918268"/>
            <a:ext cx="4248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/>
              <a:t>Source: ING (2019) New Silk Road – The Golden Middle Way</a:t>
            </a:r>
          </a:p>
        </p:txBody>
      </p:sp>
    </p:spTree>
    <p:extLst>
      <p:ext uri="{BB962C8B-B14F-4D97-AF65-F5344CB8AC3E}">
        <p14:creationId xmlns:p14="http://schemas.microsoft.com/office/powerpoint/2010/main" val="304945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- Eurasian rail freight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91416" cy="4351338"/>
          </a:xfrm>
        </p:spPr>
        <p:txBody>
          <a:bodyPr>
            <a:normAutofit/>
          </a:bodyPr>
          <a:lstStyle/>
          <a:p>
            <a:pPr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Volumes have increased significantly since the first trains started running in 2011</a:t>
            </a:r>
          </a:p>
          <a:p>
            <a:r>
              <a:rPr lang="en-GB" dirty="0"/>
              <a:t>What does this development have to offer for the RALP corridor?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677919"/>
              </p:ext>
            </p:extLst>
          </p:nvPr>
        </p:nvGraphicFramePr>
        <p:xfrm>
          <a:off x="5629747" y="2549903"/>
          <a:ext cx="5171037" cy="3174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61910" y="5724054"/>
            <a:ext cx="2374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Source: </a:t>
            </a:r>
            <a:r>
              <a:rPr lang="nl-NL" sz="1200" i="1" dirty="0" err="1"/>
              <a:t>Eurasian</a:t>
            </a:r>
            <a:r>
              <a:rPr lang="nl-NL" sz="1200" i="1" dirty="0"/>
              <a:t> Rail Alliance Index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0241" y="1825625"/>
            <a:ext cx="576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Volume of transported containers via Eurasian Rail</a:t>
            </a:r>
            <a:endParaRPr lang="nl-NL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80241" y="2242126"/>
            <a:ext cx="4909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TEU, westbound and eastbound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70634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Background - Hinterland </a:t>
            </a:r>
            <a:r>
              <a:rPr lang="nl-NL" dirty="0" err="1"/>
              <a:t>patterns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1271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In 2019, </a:t>
            </a:r>
            <a:r>
              <a:rPr lang="nl-NL" dirty="0" err="1"/>
              <a:t>around</a:t>
            </a:r>
            <a:r>
              <a:rPr lang="nl-NL" dirty="0"/>
              <a:t> </a:t>
            </a:r>
            <a:r>
              <a:rPr lang="nl-NL" b="1" dirty="0"/>
              <a:t>40%</a:t>
            </a:r>
            <a:r>
              <a:rPr lang="nl-NL" dirty="0"/>
              <a:t> (87.000 TEU) of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imported</a:t>
            </a:r>
            <a:r>
              <a:rPr lang="nl-NL" dirty="0"/>
              <a:t> containers </a:t>
            </a:r>
            <a:r>
              <a:rPr lang="nl-NL" dirty="0" err="1"/>
              <a:t>from</a:t>
            </a:r>
            <a:r>
              <a:rPr lang="nl-NL" dirty="0"/>
              <a:t> China </a:t>
            </a:r>
            <a:r>
              <a:rPr lang="nl-NL" dirty="0" err="1"/>
              <a:t>by</a:t>
            </a:r>
            <a:r>
              <a:rPr lang="nl-NL" dirty="0"/>
              <a:t> rail enters Europe via terminals </a:t>
            </a:r>
            <a:r>
              <a:rPr lang="nl-NL" b="1" dirty="0" err="1">
                <a:solidFill>
                  <a:schemeClr val="accent1"/>
                </a:solidFill>
              </a:rPr>
              <a:t>located</a:t>
            </a:r>
            <a:r>
              <a:rPr lang="nl-NL" b="1" dirty="0">
                <a:solidFill>
                  <a:schemeClr val="accent1"/>
                </a:solidFill>
              </a:rPr>
              <a:t> in </a:t>
            </a:r>
            <a:r>
              <a:rPr lang="nl-NL" b="1" dirty="0" err="1">
                <a:solidFill>
                  <a:schemeClr val="accent1"/>
                </a:solidFill>
              </a:rPr>
              <a:t>the</a:t>
            </a:r>
            <a:r>
              <a:rPr lang="nl-NL" b="1" dirty="0">
                <a:solidFill>
                  <a:schemeClr val="accent1"/>
                </a:solidFill>
              </a:rPr>
              <a:t> RALP Corridor</a:t>
            </a:r>
            <a:r>
              <a:rPr lang="nl-NL" dirty="0"/>
              <a:t>, </a:t>
            </a:r>
            <a:r>
              <a:rPr lang="nl-NL" dirty="0" err="1"/>
              <a:t>namely</a:t>
            </a:r>
            <a:endParaRPr lang="nl-NL" dirty="0"/>
          </a:p>
          <a:p>
            <a:r>
              <a:rPr lang="nl-NL" dirty="0"/>
              <a:t>Duisburg </a:t>
            </a:r>
          </a:p>
          <a:p>
            <a:r>
              <a:rPr lang="nl-NL" dirty="0"/>
              <a:t>Tilburg</a:t>
            </a:r>
          </a:p>
          <a:p>
            <a:r>
              <a:rPr lang="nl-NL" dirty="0" err="1"/>
              <a:t>Ghent</a:t>
            </a:r>
            <a:r>
              <a:rPr lang="nl-NL" dirty="0"/>
              <a:t> </a:t>
            </a:r>
          </a:p>
          <a:p>
            <a:r>
              <a:rPr lang="nl-NL" dirty="0" err="1"/>
              <a:t>Liege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 err="1"/>
              <a:t>From</a:t>
            </a:r>
            <a:r>
              <a:rPr lang="nl-NL" dirty="0"/>
              <a:t> these terminals, </a:t>
            </a:r>
            <a:r>
              <a:rPr lang="nl-NL" dirty="0" err="1"/>
              <a:t>the</a:t>
            </a:r>
            <a:r>
              <a:rPr lang="nl-NL" dirty="0"/>
              <a:t> containers are </a:t>
            </a:r>
            <a:r>
              <a:rPr lang="nl-NL" dirty="0" err="1"/>
              <a:t>distributed</a:t>
            </a:r>
            <a:r>
              <a:rPr lang="nl-NL" dirty="0"/>
              <a:t> </a:t>
            </a:r>
            <a:r>
              <a:rPr lang="nl-NL" dirty="0" err="1"/>
              <a:t>across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European Hinterland</a:t>
            </a:r>
          </a:p>
          <a:p>
            <a:endParaRPr lang="x-none" dirty="0"/>
          </a:p>
          <a:p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9344144" y="6177274"/>
            <a:ext cx="2374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Source: </a:t>
            </a:r>
            <a:r>
              <a:rPr lang="nl-NL" sz="1200" i="1" dirty="0" err="1"/>
              <a:t>Eurasian</a:t>
            </a:r>
            <a:r>
              <a:rPr lang="nl-NL" sz="1200" i="1" dirty="0"/>
              <a:t> Rail Alliance Index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6732705" y="2686188"/>
          <a:ext cx="4985872" cy="3629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70914" y="1502459"/>
            <a:ext cx="490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Where in Europe do containers using Eurasian rail arrive?</a:t>
            </a:r>
            <a:endParaRPr lang="nl-NL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70913" y="2148790"/>
            <a:ext cx="4909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Transshipment per rail terminal in TEU </a:t>
            </a:r>
            <a:endParaRPr lang="nl-NL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205624" y="2493471"/>
            <a:ext cx="4512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Terminals inside the RALP region             Terminals outside the RALP region</a:t>
            </a:r>
            <a:endParaRPr lang="nl-NL" sz="1100" dirty="0"/>
          </a:p>
        </p:txBody>
      </p:sp>
      <p:sp>
        <p:nvSpPr>
          <p:cNvPr id="11" name="Rectangle 10"/>
          <p:cNvSpPr/>
          <p:nvPr/>
        </p:nvSpPr>
        <p:spPr>
          <a:xfrm>
            <a:off x="6955251" y="2579528"/>
            <a:ext cx="250372" cy="1066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9225641" y="2588221"/>
            <a:ext cx="250372" cy="106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38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Background – </a:t>
            </a:r>
            <a:r>
              <a:rPr lang="nl-NL" dirty="0" err="1"/>
              <a:t>the</a:t>
            </a:r>
            <a:r>
              <a:rPr lang="nl-NL" dirty="0"/>
              <a:t> war in Ukraine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57253" cy="4351338"/>
          </a:xfrm>
        </p:spPr>
        <p:txBody>
          <a:bodyPr>
            <a:normAutofit/>
          </a:bodyPr>
          <a:lstStyle/>
          <a:p>
            <a:r>
              <a:rPr lang="en-US" sz="1800" dirty="0"/>
              <a:t>The impact of the Ukraine war on Eurasian rail freight is limited, mainly because rail transit is </a:t>
            </a:r>
            <a:r>
              <a:rPr lang="en-US" sz="1800" b="1" dirty="0">
                <a:solidFill>
                  <a:schemeClr val="accent1"/>
                </a:solidFill>
              </a:rPr>
              <a:t>excluded from EU sanctions</a:t>
            </a:r>
            <a:r>
              <a:rPr lang="en-US" sz="1800" dirty="0">
                <a:solidFill>
                  <a:schemeClr val="accent1"/>
                </a:solidFill>
              </a:rPr>
              <a:t>. </a:t>
            </a:r>
          </a:p>
          <a:p>
            <a:r>
              <a:rPr lang="en-US" sz="1800" dirty="0"/>
              <a:t>While initial volumes </a:t>
            </a:r>
            <a:r>
              <a:rPr lang="en-ZA" sz="1800" b="1" dirty="0">
                <a:solidFill>
                  <a:schemeClr val="accent1"/>
                </a:solidFill>
              </a:rPr>
              <a:t>declined by -40%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/>
              <a:t>volumes quickly rose to </a:t>
            </a:r>
            <a:r>
              <a:rPr lang="en-US" sz="1800" b="1" dirty="0">
                <a:solidFill>
                  <a:schemeClr val="accent1"/>
                </a:solidFill>
              </a:rPr>
              <a:t>normal levels.</a:t>
            </a:r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/>
              <a:t>The 'Ukraine Route' is no longer used for Eurasian rail freight, but its share was limited.</a:t>
            </a:r>
          </a:p>
          <a:p>
            <a:r>
              <a:rPr lang="en-US" sz="1800" dirty="0"/>
              <a:t>Transit through Ukraine accounted for </a:t>
            </a:r>
            <a:r>
              <a:rPr lang="en-US" sz="1800" b="1" dirty="0">
                <a:solidFill>
                  <a:schemeClr val="accent1"/>
                </a:solidFill>
              </a:rPr>
              <a:t>2% of the westbound container traffic </a:t>
            </a:r>
            <a:r>
              <a:rPr lang="en-US" sz="1800" dirty="0"/>
              <a:t>volumes on the New Silk Road in 2021</a:t>
            </a:r>
          </a:p>
          <a:p>
            <a:endParaRPr lang="nl-NL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9071572" y="5582643"/>
            <a:ext cx="2374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Source: </a:t>
            </a:r>
            <a:r>
              <a:rPr lang="nl-NL" sz="1200" i="1" dirty="0" err="1"/>
              <a:t>Eurasian</a:t>
            </a:r>
            <a:r>
              <a:rPr lang="nl-NL" sz="1200" i="1" dirty="0"/>
              <a:t> Rail Alliance Index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7674" y="1276136"/>
            <a:ext cx="567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Volume of </a:t>
            </a:r>
            <a:r>
              <a:rPr lang="nl-NL" b="1" dirty="0" err="1"/>
              <a:t>transported</a:t>
            </a:r>
            <a:r>
              <a:rPr lang="nl-NL" b="1" dirty="0"/>
              <a:t> containers </a:t>
            </a:r>
            <a:r>
              <a:rPr lang="nl-NL" b="1" dirty="0" err="1"/>
              <a:t>by</a:t>
            </a:r>
            <a:r>
              <a:rPr lang="nl-NL" b="1" dirty="0"/>
              <a:t> </a:t>
            </a:r>
            <a:r>
              <a:rPr lang="nl-NL" b="1" dirty="0" err="1"/>
              <a:t>Eurasian</a:t>
            </a:r>
            <a:r>
              <a:rPr lang="nl-NL" b="1" dirty="0"/>
              <a:t> Rail in 2022</a:t>
            </a:r>
            <a:endParaRPr lang="nl-NL" sz="1600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338546"/>
              </p:ext>
            </p:extLst>
          </p:nvPr>
        </p:nvGraphicFramePr>
        <p:xfrm>
          <a:off x="5777674" y="2164396"/>
          <a:ext cx="5367219" cy="335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77674" y="1918978"/>
            <a:ext cx="4909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Westbound, in TEU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45942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49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err="1">
                <a:solidFill>
                  <a:schemeClr val="accent1"/>
                </a:solidFill>
              </a:rPr>
              <a:t>Key</a:t>
            </a:r>
            <a:r>
              <a:rPr lang="nl-NL" b="1" dirty="0">
                <a:solidFill>
                  <a:schemeClr val="accent1"/>
                </a:solidFill>
              </a:rPr>
              <a:t> question:</a:t>
            </a:r>
          </a:p>
          <a:p>
            <a:pPr marL="0" indent="0">
              <a:buNone/>
            </a:pPr>
            <a:r>
              <a:rPr lang="nl-NL" dirty="0" err="1"/>
              <a:t>What</a:t>
            </a:r>
            <a:r>
              <a:rPr lang="nl-NL" dirty="0"/>
              <a:t> are </a:t>
            </a:r>
            <a:r>
              <a:rPr lang="nl-NL" dirty="0" err="1"/>
              <a:t>the</a:t>
            </a:r>
            <a:r>
              <a:rPr lang="nl-NL" dirty="0"/>
              <a:t> next steps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taken in order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exploit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full </a:t>
            </a:r>
            <a:r>
              <a:rPr lang="nl-NL" dirty="0" err="1"/>
              <a:t>potential</a:t>
            </a:r>
            <a:r>
              <a:rPr lang="nl-NL" dirty="0"/>
              <a:t> of </a:t>
            </a:r>
            <a:r>
              <a:rPr lang="nl-NL" dirty="0" err="1"/>
              <a:t>Eurasian</a:t>
            </a:r>
            <a:r>
              <a:rPr lang="nl-NL" dirty="0"/>
              <a:t> Rail </a:t>
            </a:r>
            <a:r>
              <a:rPr lang="nl-NL" dirty="0" err="1"/>
              <a:t>Freight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 In order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faciltitate</a:t>
            </a:r>
            <a:r>
              <a:rPr lang="nl-NL" dirty="0"/>
              <a:t> </a:t>
            </a:r>
            <a:r>
              <a:rPr lang="nl-NL" b="1" dirty="0" err="1">
                <a:solidFill>
                  <a:schemeClr val="accent1"/>
                </a:solidFill>
              </a:rPr>
              <a:t>strategic</a:t>
            </a:r>
            <a:r>
              <a:rPr lang="nl-NL" b="1" dirty="0">
                <a:solidFill>
                  <a:schemeClr val="accent1"/>
                </a:solidFill>
              </a:rPr>
              <a:t> corridor planning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Break-out </a:t>
            </a:r>
            <a:r>
              <a:rPr lang="nl-NL" b="1" dirty="0" err="1">
                <a:solidFill>
                  <a:schemeClr val="accent1"/>
                </a:solidFill>
              </a:rPr>
              <a:t>sessions</a:t>
            </a:r>
            <a:r>
              <a:rPr lang="nl-NL" dirty="0">
                <a:solidFill>
                  <a:schemeClr val="accent1"/>
                </a:solidFill>
              </a:rPr>
              <a:t>: </a:t>
            </a:r>
            <a:r>
              <a:rPr lang="nl-NL" dirty="0" err="1"/>
              <a:t>your</a:t>
            </a:r>
            <a:r>
              <a:rPr lang="nl-NL" b="1" dirty="0"/>
              <a:t> </a:t>
            </a:r>
            <a:r>
              <a:rPr lang="nl-NL" b="1" dirty="0">
                <a:solidFill>
                  <a:schemeClr val="accent1"/>
                </a:solidFill>
              </a:rPr>
              <a:t>input </a:t>
            </a:r>
            <a:r>
              <a:rPr lang="nl-NL" dirty="0" err="1"/>
              <a:t>regarding</a:t>
            </a:r>
            <a:r>
              <a:rPr lang="nl-NL" dirty="0"/>
              <a:t> </a:t>
            </a:r>
            <a:r>
              <a:rPr lang="en-GB" dirty="0"/>
              <a:t>measures in order to facilitate the future development of Eurasian rail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3" r="4996"/>
          <a:stretch/>
        </p:blipFill>
        <p:spPr>
          <a:xfrm>
            <a:off x="6761017" y="0"/>
            <a:ext cx="5514109" cy="686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4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PLANET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PLANET: </a:t>
            </a:r>
            <a:r>
              <a:rPr lang="en-US" i="1" dirty="0"/>
              <a:t>Progress towards Federated Logistics through the Integration of TEN-T into a Global Trade Network</a:t>
            </a:r>
            <a:endParaRPr lang="nl-NL" dirty="0"/>
          </a:p>
          <a:p>
            <a:r>
              <a:rPr lang="nl-NL" dirty="0"/>
              <a:t>A Horizon 2020 project running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June</a:t>
            </a:r>
            <a:r>
              <a:rPr lang="nl-NL" dirty="0"/>
              <a:t> 2020 – </a:t>
            </a:r>
            <a:r>
              <a:rPr lang="nl-NL" dirty="0" err="1"/>
              <a:t>June</a:t>
            </a:r>
            <a:r>
              <a:rPr lang="nl-NL" dirty="0"/>
              <a:t> 2023</a:t>
            </a:r>
          </a:p>
          <a:p>
            <a:r>
              <a:rPr lang="nl-NL" dirty="0"/>
              <a:t>PLANET </a:t>
            </a:r>
            <a:r>
              <a:rPr lang="nl-NL" dirty="0" err="1"/>
              <a:t>addresses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challenges</a:t>
            </a:r>
            <a:r>
              <a:rPr lang="nl-NL" dirty="0"/>
              <a:t> of </a:t>
            </a:r>
            <a:r>
              <a:rPr lang="nl-NL" dirty="0" err="1"/>
              <a:t>assessing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b="1" dirty="0">
                <a:solidFill>
                  <a:schemeClr val="accent1"/>
                </a:solidFill>
              </a:rPr>
              <a:t>impact of </a:t>
            </a:r>
            <a:r>
              <a:rPr lang="nl-NL" b="1" dirty="0" err="1">
                <a:solidFill>
                  <a:schemeClr val="accent1"/>
                </a:solidFill>
              </a:rPr>
              <a:t>emerging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global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trade</a:t>
            </a:r>
            <a:r>
              <a:rPr lang="nl-NL" b="1" dirty="0">
                <a:solidFill>
                  <a:schemeClr val="accent1"/>
                </a:solidFill>
              </a:rPr>
              <a:t> corridors on </a:t>
            </a:r>
            <a:r>
              <a:rPr lang="nl-NL" b="1" dirty="0" err="1">
                <a:solidFill>
                  <a:schemeClr val="accent1"/>
                </a:solidFill>
              </a:rPr>
              <a:t>the</a:t>
            </a:r>
            <a:r>
              <a:rPr lang="nl-NL" b="1" dirty="0">
                <a:solidFill>
                  <a:schemeClr val="accent1"/>
                </a:solidFill>
              </a:rPr>
              <a:t> TEN-T</a:t>
            </a:r>
            <a:r>
              <a:rPr lang="nl-NL" dirty="0"/>
              <a:t> and </a:t>
            </a:r>
            <a:r>
              <a:rPr lang="nl-NL" dirty="0" err="1"/>
              <a:t>ensuring</a:t>
            </a:r>
            <a:r>
              <a:rPr lang="nl-NL" dirty="0"/>
              <a:t> </a:t>
            </a:r>
            <a:r>
              <a:rPr lang="nl-NL" dirty="0" err="1"/>
              <a:t>effective</a:t>
            </a:r>
            <a:r>
              <a:rPr lang="nl-NL" dirty="0"/>
              <a:t> </a:t>
            </a:r>
            <a:r>
              <a:rPr lang="nl-NL" dirty="0" err="1"/>
              <a:t>integration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European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Global Network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focusing</a:t>
            </a:r>
            <a:r>
              <a:rPr lang="nl-NL" dirty="0"/>
              <a:t> on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key</a:t>
            </a:r>
            <a:r>
              <a:rPr lang="nl-NL" dirty="0"/>
              <a:t> R&amp;D </a:t>
            </a:r>
            <a:r>
              <a:rPr lang="nl-NL" dirty="0" err="1"/>
              <a:t>pillars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A </a:t>
            </a:r>
            <a:r>
              <a:rPr lang="nl-NL" b="1" dirty="0" err="1">
                <a:solidFill>
                  <a:schemeClr val="accent1"/>
                </a:solidFill>
              </a:rPr>
              <a:t>Geo-economics</a:t>
            </a:r>
            <a:r>
              <a:rPr lang="nl-NL" b="1" dirty="0">
                <a:solidFill>
                  <a:schemeClr val="accent1"/>
                </a:solidFill>
              </a:rPr>
              <a:t> approach</a:t>
            </a:r>
            <a:r>
              <a:rPr lang="nl-NL" dirty="0"/>
              <a:t>, </a:t>
            </a:r>
            <a:r>
              <a:rPr lang="nl-NL" dirty="0" err="1"/>
              <a:t>modelling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dynamics</a:t>
            </a:r>
            <a:r>
              <a:rPr lang="nl-NL" dirty="0"/>
              <a:t> of new </a:t>
            </a:r>
            <a:r>
              <a:rPr lang="nl-NL" dirty="0" err="1"/>
              <a:t>trade</a:t>
            </a:r>
            <a:r>
              <a:rPr lang="nl-NL" dirty="0"/>
              <a:t> routes and </a:t>
            </a:r>
            <a:r>
              <a:rPr lang="nl-NL" dirty="0" err="1"/>
              <a:t>their</a:t>
            </a:r>
            <a:r>
              <a:rPr lang="nl-NL" dirty="0"/>
              <a:t> impacts on </a:t>
            </a:r>
            <a:r>
              <a:rPr lang="nl-NL" dirty="0" err="1"/>
              <a:t>logistics</a:t>
            </a:r>
            <a:r>
              <a:rPr lang="nl-NL" dirty="0"/>
              <a:t> </a:t>
            </a:r>
            <a:r>
              <a:rPr lang="nl-NL" dirty="0" err="1"/>
              <a:t>infrastructure</a:t>
            </a:r>
            <a:r>
              <a:rPr lang="nl-NL" dirty="0"/>
              <a:t> &amp; operations</a:t>
            </a:r>
          </a:p>
          <a:p>
            <a:pPr lvl="1"/>
            <a:r>
              <a:rPr lang="nl-NL" dirty="0"/>
              <a:t>An </a:t>
            </a:r>
            <a:r>
              <a:rPr lang="nl-NL" b="1" dirty="0">
                <a:solidFill>
                  <a:schemeClr val="accent1"/>
                </a:solidFill>
              </a:rPr>
              <a:t>EU-Global </a:t>
            </a:r>
            <a:r>
              <a:rPr lang="nl-NL" b="1" dirty="0" err="1">
                <a:solidFill>
                  <a:schemeClr val="accent1"/>
                </a:solidFill>
              </a:rPr>
              <a:t>network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enablement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through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disruptive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concepts</a:t>
            </a:r>
            <a:r>
              <a:rPr lang="nl-NL" b="1" dirty="0">
                <a:solidFill>
                  <a:schemeClr val="accent1"/>
                </a:solidFill>
              </a:rPr>
              <a:t> and </a:t>
            </a:r>
            <a:r>
              <a:rPr lang="nl-NL" b="1" dirty="0" err="1">
                <a:solidFill>
                  <a:schemeClr val="accent1"/>
                </a:solidFill>
              </a:rPr>
              <a:t>technologies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dirty="0"/>
              <a:t>(</a:t>
            </a:r>
            <a:r>
              <a:rPr lang="nl-NL" dirty="0" err="1"/>
              <a:t>IoT</a:t>
            </a:r>
            <a:r>
              <a:rPr lang="nl-NL" dirty="0"/>
              <a:t>, Blockchain and </a:t>
            </a:r>
            <a:r>
              <a:rPr lang="nl-NL" dirty="0" err="1"/>
              <a:t>Physical</a:t>
            </a:r>
            <a:r>
              <a:rPr lang="nl-NL" dirty="0"/>
              <a:t> internet, 5G ,3D </a:t>
            </a:r>
            <a:r>
              <a:rPr lang="nl-NL" dirty="0" err="1"/>
              <a:t>printing</a:t>
            </a:r>
            <a:r>
              <a:rPr lang="nl-NL" dirty="0"/>
              <a:t>, </a:t>
            </a:r>
            <a:r>
              <a:rPr lang="nl-NL" dirty="0" err="1"/>
              <a:t>autonomous</a:t>
            </a:r>
            <a:r>
              <a:rPr lang="nl-NL" dirty="0"/>
              <a:t> </a:t>
            </a:r>
            <a:r>
              <a:rPr lang="nl-NL" dirty="0" err="1"/>
              <a:t>vehicles</a:t>
            </a:r>
            <a:r>
              <a:rPr lang="nl-NL" dirty="0"/>
              <a:t>/</a:t>
            </a:r>
            <a:r>
              <a:rPr lang="nl-NL" dirty="0" err="1"/>
              <a:t>automation</a:t>
            </a:r>
            <a:r>
              <a:rPr lang="nl-NL" dirty="0"/>
              <a:t>, hyperloop)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302" y="446606"/>
            <a:ext cx="29337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0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Modelling</a:t>
            </a:r>
            <a:r>
              <a:rPr lang="nl-NL" dirty="0"/>
              <a:t>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31329" cy="4351338"/>
          </a:xfrm>
        </p:spPr>
        <p:txBody>
          <a:bodyPr>
            <a:normAutofit/>
          </a:bodyPr>
          <a:lstStyle/>
          <a:p>
            <a:r>
              <a:rPr lang="en-GB" dirty="0"/>
              <a:t>Modelling based on existing Panteia models: </a:t>
            </a:r>
            <a:r>
              <a:rPr lang="en-GB" dirty="0">
                <a:solidFill>
                  <a:schemeClr val="accent1"/>
                </a:solidFill>
              </a:rPr>
              <a:t>NEAC10</a:t>
            </a:r>
            <a:r>
              <a:rPr lang="en-GB" dirty="0"/>
              <a:t> and </a:t>
            </a:r>
            <a:r>
              <a:rPr lang="en-GB" dirty="0">
                <a:solidFill>
                  <a:schemeClr val="accent1"/>
                </a:solidFill>
              </a:rPr>
              <a:t>Terminal Model</a:t>
            </a:r>
          </a:p>
          <a:p>
            <a:r>
              <a:rPr lang="en-GB" dirty="0"/>
              <a:t>Models traffic flows as multimodal chains describing the transport of a commodity from its region of production, via transhipment locations to the region of consumption</a:t>
            </a:r>
          </a:p>
          <a:p>
            <a:r>
              <a:rPr lang="en-GB" dirty="0"/>
              <a:t>Takes into account transport costs, value of time and, shippers preference for maritime ports</a:t>
            </a:r>
          </a:p>
          <a:p>
            <a:r>
              <a:rPr lang="en-GB" dirty="0"/>
              <a:t>The model has previously been used to estimate the modal shift potential in the EGTC region.</a:t>
            </a:r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534" y="932507"/>
            <a:ext cx="4309588" cy="544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731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{2502EA11-DC45-FE46-A510-4B39F90F8FEC}tf10001060</Template>
  <TotalTime>28524</TotalTime>
  <Words>1932</Words>
  <Application>Microsoft Office PowerPoint</Application>
  <PresentationFormat>Widescreen</PresentationFormat>
  <Paragraphs>200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Facet</vt:lpstr>
      <vt:lpstr>From China to the Rhine-Alpine Corridor  Future scenario of increasing logistics flows via the New Silk Road and implications for RALP Corridor planning</vt:lpstr>
      <vt:lpstr>Content</vt:lpstr>
      <vt:lpstr>Background – Eurasian rail freight</vt:lpstr>
      <vt:lpstr>Background - Eurasian rail freight</vt:lpstr>
      <vt:lpstr>Background - Hinterland patterns</vt:lpstr>
      <vt:lpstr>Background – the war in Ukraine</vt:lpstr>
      <vt:lpstr>Goal</vt:lpstr>
      <vt:lpstr>The PLANET project</vt:lpstr>
      <vt:lpstr>Modelling approach</vt:lpstr>
      <vt:lpstr>Modelling approach - Scenario’s</vt:lpstr>
      <vt:lpstr>Results overview</vt:lpstr>
      <vt:lpstr>Results overview – attractiveness of rail </vt:lpstr>
      <vt:lpstr>Results overview – flows to the RALP region</vt:lpstr>
      <vt:lpstr>Principal entry points - PEP</vt:lpstr>
      <vt:lpstr>Impact on Infrastructure</vt:lpstr>
      <vt:lpstr>Environmental impact of Eurasian freight</vt:lpstr>
      <vt:lpstr>Environmental impact</vt:lpstr>
      <vt:lpstr>Summary</vt:lpstr>
      <vt:lpstr>Summary</vt:lpstr>
      <vt:lpstr>Next steps – Break-out sessions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 Kick-off  New ICT infrastructure and reference architecture to support Operations in future PI Logistics NETworks</dc:title>
  <dc:creator>Ivo Hindriks</dc:creator>
  <cp:lastModifiedBy>Alicia Enríquez Manilla</cp:lastModifiedBy>
  <cp:revision>198</cp:revision>
  <dcterms:created xsi:type="dcterms:W3CDTF">2020-01-17T14:03:13Z</dcterms:created>
  <dcterms:modified xsi:type="dcterms:W3CDTF">2022-12-19T07:25:37Z</dcterms:modified>
</cp:coreProperties>
</file>